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1" r:id="rId10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99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jeni pravokutnik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Zaobljeni pravokutni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20" name="Podnaslov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7" name="Rezervirano mjesto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E79305-E704-42D5-9CB2-4EC1C82C4AE9}" type="datetimeFigureOut">
              <a:rPr lang="sr-Latn-CS"/>
              <a:pPr>
                <a:defRPr/>
              </a:pPr>
              <a:t>25.3.2015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D88296-B587-48B8-A226-AC57AE206BF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1E9AE-662A-4069-B8FD-4BECD3EC405B}" type="datetimeFigureOut">
              <a:rPr lang="sr-Latn-CS"/>
              <a:pPr>
                <a:defRPr/>
              </a:pPr>
              <a:t>25.3.2015</a:t>
            </a:fld>
            <a:endParaRPr lang="hr-HR"/>
          </a:p>
        </p:txBody>
      </p:sp>
      <p:sp>
        <p:nvSpPr>
          <p:cNvPr id="5" name="Rezervirano mjesto podnožj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BF5DE-3764-4834-94F2-A5721B7D0D3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34518-5BB9-46FD-9E31-19625772B8F5}" type="datetimeFigureOut">
              <a:rPr lang="sr-Latn-CS"/>
              <a:pPr>
                <a:defRPr/>
              </a:pPr>
              <a:t>25.3.2015</a:t>
            </a:fld>
            <a:endParaRPr lang="hr-HR"/>
          </a:p>
        </p:txBody>
      </p:sp>
      <p:sp>
        <p:nvSpPr>
          <p:cNvPr id="5" name="Rezervirano mjesto podnožj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CC49C-9979-497A-BC69-C2BF7C7C94B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F1354-17C5-4F8B-976E-CB505834487A}" type="datetimeFigureOut">
              <a:rPr lang="sr-Latn-CS"/>
              <a:pPr>
                <a:defRPr/>
              </a:pPr>
              <a:t>25.3.2015</a:t>
            </a:fld>
            <a:endParaRPr lang="hr-HR"/>
          </a:p>
        </p:txBody>
      </p:sp>
      <p:sp>
        <p:nvSpPr>
          <p:cNvPr id="5" name="Rezervirano mjesto podnožj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14B1A-C3D3-45C5-AE19-7BF3F3C32B1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jeni pravokutnik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Zaobljeni pravokutni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DE23C0-B61D-4383-BC54-B7DD4F7FEA57}" type="datetimeFigureOut">
              <a:rPr lang="sr-Latn-CS"/>
              <a:pPr>
                <a:defRPr/>
              </a:pPr>
              <a:t>25.3.2015</a:t>
            </a:fld>
            <a:endParaRPr lang="hr-HR"/>
          </a:p>
        </p:txBody>
      </p:sp>
      <p:sp>
        <p:nvSpPr>
          <p:cNvPr id="7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8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809B16-3AC0-4AD1-B9C5-7AED4F490E5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C2E74-8FED-4606-8592-F036E4D27179}" type="datetimeFigureOut">
              <a:rPr lang="sr-Latn-CS"/>
              <a:pPr>
                <a:defRPr/>
              </a:pPr>
              <a:t>25.3.2015</a:t>
            </a:fld>
            <a:endParaRPr lang="hr-HR"/>
          </a:p>
        </p:txBody>
      </p:sp>
      <p:sp>
        <p:nvSpPr>
          <p:cNvPr id="6" name="Rezervirano mjesto podnožj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11062-D3C4-4C70-831F-9E86F54D989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FDD8B-6CF5-460E-B655-D69F9209191D}" type="datetimeFigureOut">
              <a:rPr lang="sr-Latn-CS"/>
              <a:pPr>
                <a:defRPr/>
              </a:pPr>
              <a:t>25.3.2015</a:t>
            </a:fld>
            <a:endParaRPr lang="hr-HR"/>
          </a:p>
        </p:txBody>
      </p:sp>
      <p:sp>
        <p:nvSpPr>
          <p:cNvPr id="8" name="Rezervirano mjesto podnožj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FCE14-0035-48CB-B51E-1423D15CD91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7913D-3728-4359-93C5-C306A11B8297}" type="datetimeFigureOut">
              <a:rPr lang="sr-Latn-CS"/>
              <a:pPr>
                <a:defRPr/>
              </a:pPr>
              <a:t>25.3.2015</a:t>
            </a:fld>
            <a:endParaRPr lang="hr-HR"/>
          </a:p>
        </p:txBody>
      </p:sp>
      <p:sp>
        <p:nvSpPr>
          <p:cNvPr id="4" name="Rezervirano mjesto podnožj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F4F5E-57EE-46B1-9BED-117418C3C6C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jeni pravokutni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2F4839-1111-42EB-A029-E5C562301C6D}" type="datetimeFigureOut">
              <a:rPr lang="sr-Latn-CS"/>
              <a:pPr>
                <a:defRPr/>
              </a:pPr>
              <a:t>25.3.2015</a:t>
            </a:fld>
            <a:endParaRPr lang="hr-HR"/>
          </a:p>
        </p:txBody>
      </p:sp>
      <p:sp>
        <p:nvSpPr>
          <p:cNvPr id="4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FA5797-DDBB-4241-BD54-C6392D169D1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CAAF8-67DE-4704-A545-7A716A77DF8D}" type="datetimeFigureOut">
              <a:rPr lang="sr-Latn-CS"/>
              <a:pPr>
                <a:defRPr/>
              </a:pPr>
              <a:t>25.3.2015</a:t>
            </a:fld>
            <a:endParaRPr lang="hr-HR"/>
          </a:p>
        </p:txBody>
      </p:sp>
      <p:sp>
        <p:nvSpPr>
          <p:cNvPr id="6" name="Rezervirano mjesto podnožj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F1F1B-EE41-45AE-9DDD-E4604A2CBD9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jeni pravokutnik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utnik s jednim zaobljenim kutom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hr-HR" noProof="0" smtClean="0"/>
              <a:t>Pritisnite ikonu za dodavanje slike</a:t>
            </a:r>
            <a:endParaRPr lang="en-US" noProof="0"/>
          </a:p>
        </p:txBody>
      </p:sp>
      <p:sp>
        <p:nvSpPr>
          <p:cNvPr id="7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D5B395-F594-41AD-95ED-2E709735BE10}" type="datetimeFigureOut">
              <a:rPr lang="sr-Latn-CS"/>
              <a:pPr>
                <a:defRPr/>
              </a:pPr>
              <a:t>25.3.2015</a:t>
            </a:fld>
            <a:endParaRPr lang="hr-HR"/>
          </a:p>
        </p:txBody>
      </p:sp>
      <p:sp>
        <p:nvSpPr>
          <p:cNvPr id="8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672545-1B9D-4821-BD17-E2C33677ECE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utni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aobljeni pravokut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zervirano mjesto naslova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031" name="Rezervirano mjesto teksta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smtClean="0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443D2F4-10AD-4491-B822-711B17CEF3AB}" type="datetimeFigureOut">
              <a:rPr lang="sr-Latn-CS"/>
              <a:pPr>
                <a:defRPr/>
              </a:pPr>
              <a:t>25.3.2015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6E31039-4D42-48F4-AC8F-0F24AA79D66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8" r:id="rId1"/>
    <p:sldLayoutId id="2147484121" r:id="rId2"/>
    <p:sldLayoutId id="2147484129" r:id="rId3"/>
    <p:sldLayoutId id="2147484122" r:id="rId4"/>
    <p:sldLayoutId id="2147484123" r:id="rId5"/>
    <p:sldLayoutId id="2147484124" r:id="rId6"/>
    <p:sldLayoutId id="2147484130" r:id="rId7"/>
    <p:sldLayoutId id="2147484125" r:id="rId8"/>
    <p:sldLayoutId id="2147484131" r:id="rId9"/>
    <p:sldLayoutId id="2147484126" r:id="rId10"/>
    <p:sldLayoutId id="2147484127" r:id="rId11"/>
  </p:sldLayoutIdLst>
  <p:transition>
    <p:blinds/>
  </p:transition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/>
              <a:t>CIVILIZACIJA INKA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hr-HR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hr-HR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hr-HR" dirty="0" smtClean="0"/>
              <a:t>Arijana </a:t>
            </a:r>
            <a:r>
              <a:rPr lang="hr-HR" dirty="0" err="1" smtClean="0"/>
              <a:t>Jaković</a:t>
            </a:r>
            <a:r>
              <a:rPr lang="hr-HR" dirty="0" smtClean="0"/>
              <a:t> i Lea </a:t>
            </a:r>
            <a:r>
              <a:rPr lang="hr-HR" dirty="0" err="1" smtClean="0"/>
              <a:t>Vršić</a:t>
            </a:r>
            <a:r>
              <a:rPr lang="hr-HR" dirty="0" smtClean="0"/>
              <a:t>, </a:t>
            </a:r>
            <a:r>
              <a:rPr lang="hr-HR" dirty="0" err="1" smtClean="0"/>
              <a:t>6.a</a:t>
            </a:r>
            <a:endParaRPr lang="hr-HR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upload.wikimedia.org/wikipedia/commons/thumb/6/62/80_-_Machu_Picchu_-_Juin_2009_-_edit.jpg/350px-80_-_Machu_Picchu_-_Juin_2009_-_edi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77965" y="2420888"/>
            <a:ext cx="2821987" cy="27574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CIVILIZACIJA INKA</a:t>
            </a:r>
            <a:endParaRPr lang="hr-HR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hr-HR" smtClean="0"/>
              <a:t>andski Kordiljeri (Peru)</a:t>
            </a:r>
          </a:p>
          <a:p>
            <a:r>
              <a:rPr lang="hr-HR" smtClean="0"/>
              <a:t>Manco Capac - utemeljitelj dinastije Inka</a:t>
            </a:r>
          </a:p>
          <a:p>
            <a:pPr>
              <a:buFont typeface="Wingdings 2" pitchFamily="18" charset="2"/>
              <a:buNone/>
            </a:pPr>
            <a:r>
              <a:rPr lang="hr-HR" smtClean="0"/>
              <a:t>				- osnovao carstvo Inka</a:t>
            </a:r>
          </a:p>
          <a:p>
            <a:r>
              <a:rPr lang="hr-HR" smtClean="0"/>
              <a:t>stara tvrđava i sveti grad – Machu Picchu</a:t>
            </a:r>
          </a:p>
          <a:p>
            <a:r>
              <a:rPr lang="hr-HR" smtClean="0"/>
              <a:t>Khipu</a:t>
            </a:r>
          </a:p>
          <a:p>
            <a:r>
              <a:rPr lang="hr-HR" smtClean="0"/>
              <a:t>jezik – kečuanski </a:t>
            </a:r>
          </a:p>
          <a:p>
            <a:endParaRPr lang="hr-HR" smtClean="0"/>
          </a:p>
        </p:txBody>
      </p:sp>
      <p:pic>
        <p:nvPicPr>
          <p:cNvPr id="14338" name="Picture 2" descr="http://img.kb.dk/ha/manus/POMA/poma550/POMA008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3029" y="2886078"/>
            <a:ext cx="2181058" cy="30860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892" y="3506783"/>
            <a:ext cx="3333750" cy="20288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3/34/Inca-expansion.png/220px-Inca-expansio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857250"/>
            <a:ext cx="3095625" cy="553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USPON INKA</a:t>
            </a:r>
            <a:endParaRPr lang="hr-HR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hr-HR" smtClean="0"/>
              <a:t>Pachacuti – prva velika             teritorijalna osvajanja</a:t>
            </a:r>
          </a:p>
          <a:p>
            <a:r>
              <a:rPr lang="hr-HR" smtClean="0"/>
              <a:t>Huayna Capac – carstvo                        se prostire na 4500 km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GRAĐANSKI RAT I PAD INKA</a:t>
            </a:r>
            <a:endParaRPr lang="hr-HR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hr-HR" sz="2700" smtClean="0"/>
              <a:t>1527. – Huayna Capac </a:t>
            </a:r>
            <a:r>
              <a:rPr lang="hr-HR" sz="2700" smtClean="0">
                <a:sym typeface="Wingdings" pitchFamily="2" charset="2"/>
              </a:rPr>
              <a:t> epidemija 						Europljana</a:t>
            </a:r>
          </a:p>
          <a:p>
            <a:r>
              <a:rPr lang="hr-HR" sz="2700" smtClean="0">
                <a:sym typeface="Wingdings" pitchFamily="2" charset="2"/>
              </a:rPr>
              <a:t>sukob oko nasljeđa – krvavi građanski rat</a:t>
            </a:r>
          </a:p>
          <a:p>
            <a:r>
              <a:rPr lang="hr-HR" sz="2700" smtClean="0">
                <a:sym typeface="Wingdings" pitchFamily="2" charset="2"/>
              </a:rPr>
              <a:t>1532. – Francisco Pizarro osvojio carstvo</a:t>
            </a:r>
          </a:p>
          <a:p>
            <a:endParaRPr lang="hr-HR" smtClean="0"/>
          </a:p>
        </p:txBody>
      </p:sp>
      <p:pic>
        <p:nvPicPr>
          <p:cNvPr id="16386" name="Picture 2" descr="http://upload.wikimedia.org/wikipedia/commons/thumb/4/43/Pizarro.jpg/220px-Pizarr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500306"/>
            <a:ext cx="2095500" cy="27241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88" name="Picture 4" descr="http://www.1st-art-gallery.com/thumbnail/323742/1/The-Ransom-King-Atahualpa-$28c.1502-33$29-Offered-To-Francisco-Pizarr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2214554"/>
            <a:ext cx="3060966" cy="2749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90" name="Picture 6" descr="http://s3-eu-west-1.amazonaws.com/lookandlearn-preview/XB/XB159/XB1591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2786058"/>
            <a:ext cx="3095540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hr-HR" sz="5400" dirty="0" smtClean="0">
                <a:solidFill>
                  <a:srgbClr val="FF388C">
                    <a:tint val="88000"/>
                    <a:satMod val="150000"/>
                  </a:srgbClr>
                </a:solidFill>
              </a:rPr>
              <a:t>CIVILIZACIJA  </a:t>
            </a:r>
            <a:br>
              <a:rPr lang="hr-HR" sz="5400" dirty="0" smtClean="0">
                <a:solidFill>
                  <a:srgbClr val="FF388C">
                    <a:tint val="88000"/>
                    <a:satMod val="150000"/>
                  </a:srgbClr>
                </a:solidFill>
              </a:rPr>
            </a:br>
            <a:r>
              <a:rPr lang="hr-HR" sz="5400" dirty="0" smtClean="0">
                <a:solidFill>
                  <a:srgbClr val="FF388C">
                    <a:tint val="88000"/>
                    <a:satMod val="150000"/>
                  </a:srgbClr>
                </a:solidFill>
              </a:rPr>
              <a:t>AZTEKA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hr-HR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>
                <a:solidFill>
                  <a:srgbClr val="FF388C">
                    <a:tint val="88000"/>
                    <a:satMod val="150000"/>
                  </a:srgbClr>
                </a:solidFill>
              </a:rPr>
              <a:t>CIVILIZACIJA  AZTEKA</a:t>
            </a:r>
            <a:endParaRPr lang="hr-HR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>
              <a:buClr>
                <a:srgbClr val="FF388C"/>
              </a:buClr>
            </a:pPr>
            <a:r>
              <a:rPr lang="hr-HR" smtClean="0">
                <a:solidFill>
                  <a:srgbClr val="000000"/>
                </a:solidFill>
              </a:rPr>
              <a:t>južni Meksiko</a:t>
            </a:r>
          </a:p>
          <a:p>
            <a:pPr>
              <a:buClr>
                <a:srgbClr val="FF388C"/>
              </a:buClr>
            </a:pPr>
            <a:r>
              <a:rPr lang="hr-HR" smtClean="0">
                <a:solidFill>
                  <a:srgbClr val="000000"/>
                </a:solidFill>
              </a:rPr>
              <a:t>narod iz grupe Nahuatl-govornika </a:t>
            </a:r>
          </a:p>
          <a:p>
            <a:pPr>
              <a:buClr>
                <a:srgbClr val="FF388C"/>
              </a:buClr>
            </a:pPr>
            <a:r>
              <a:rPr lang="hr-HR" smtClean="0">
                <a:solidFill>
                  <a:srgbClr val="000000"/>
                </a:solidFill>
              </a:rPr>
              <a:t>mali i nepoznati narod do XII. st.</a:t>
            </a:r>
          </a:p>
          <a:p>
            <a:pPr>
              <a:buClr>
                <a:srgbClr val="FF388C"/>
              </a:buClr>
            </a:pPr>
            <a:r>
              <a:rPr lang="hr-HR" smtClean="0">
                <a:solidFill>
                  <a:srgbClr val="000000"/>
                </a:solidFill>
              </a:rPr>
              <a:t>tražili su orla</a:t>
            </a:r>
          </a:p>
          <a:p>
            <a:pPr lvl="1">
              <a:buClr>
                <a:srgbClr val="FF388C"/>
              </a:buClr>
            </a:pPr>
            <a:r>
              <a:rPr lang="hr-HR" smtClean="0">
                <a:solidFill>
                  <a:srgbClr val="000000"/>
                </a:solidFill>
              </a:rPr>
              <a:t>znamen pronašli na kamenom otoku 1325.</a:t>
            </a:r>
          </a:p>
          <a:p>
            <a:pPr>
              <a:buClr>
                <a:srgbClr val="FF388C"/>
              </a:buClr>
            </a:pPr>
            <a:r>
              <a:rPr lang="hr-HR" smtClean="0">
                <a:solidFill>
                  <a:srgbClr val="000000"/>
                </a:solidFill>
              </a:rPr>
              <a:t>temelji grada – “blizu kaktusa”</a:t>
            </a:r>
          </a:p>
          <a:p>
            <a:endParaRPr lang="hr-HR" smtClean="0"/>
          </a:p>
        </p:txBody>
      </p:sp>
      <p:pic>
        <p:nvPicPr>
          <p:cNvPr id="4" name="Picture 4" descr="http://upload.wikimedia.org/wikipedia/commons/4/4b/Aztecempirelocatio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0" y="3429000"/>
            <a:ext cx="41433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>
                <a:solidFill>
                  <a:srgbClr val="FF388C">
                    <a:tint val="88000"/>
                    <a:satMod val="150000"/>
                  </a:srgbClr>
                </a:solidFill>
              </a:rPr>
              <a:t>CIVILIZACIJA  AZTEKA</a:t>
            </a:r>
            <a:endParaRPr lang="hr-HR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 flipH="1">
            <a:off x="457200" y="530225"/>
            <a:ext cx="46038" cy="112713"/>
          </a:xfrm>
        </p:spPr>
        <p:txBody>
          <a:bodyPr>
            <a:normAutofit fontScale="25000" lnSpcReduction="2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hr-HR" dirty="0"/>
          </a:p>
        </p:txBody>
      </p:sp>
      <p:sp>
        <p:nvSpPr>
          <p:cNvPr id="5" name="Rezervirano mjesto sadržaja 2"/>
          <p:cNvSpPr txBox="1">
            <a:spLocks/>
          </p:cNvSpPr>
          <p:nvPr/>
        </p:nvSpPr>
        <p:spPr>
          <a:xfrm>
            <a:off x="1785938" y="530225"/>
            <a:ext cx="6000750" cy="4187825"/>
          </a:xfrm>
          <a:prstGeom prst="rect">
            <a:avLst/>
          </a:prstGeom>
          <a:ln w="76200">
            <a:solidFill>
              <a:srgbClr val="FF388C"/>
            </a:solidFill>
            <a:prstDash val="solid"/>
          </a:ln>
        </p:spPr>
        <p:txBody>
          <a:bodyPr lIns="182880" tIns="91440">
            <a:normAutofit fontScale="70000" lnSpcReduction="20000"/>
          </a:bodyPr>
          <a:lstStyle/>
          <a:p>
            <a:pPr marL="265176" indent="-265176" algn="ctr" fontAlgn="auto">
              <a:spcBef>
                <a:spcPts val="250"/>
              </a:spcBef>
              <a:spcAft>
                <a:spcPts val="0"/>
              </a:spcAft>
              <a:buClr>
                <a:srgbClr val="FF388C"/>
              </a:buClr>
              <a:buSzPct val="80000"/>
              <a:buFont typeface="Wingdings 2"/>
              <a:buNone/>
              <a:defRPr/>
            </a:pPr>
            <a:r>
              <a:rPr lang="vi-VN" sz="2800" i="1" dirty="0">
                <a:solidFill>
                  <a:sysClr val="windowText" lastClr="000000"/>
                </a:solidFill>
                <a:latin typeface="Verdana"/>
                <a:cs typeface="+mn-cs"/>
              </a:rPr>
              <a:t>Stigoše po vodi u lađama svojim, </a:t>
            </a:r>
            <a:br>
              <a:rPr lang="vi-VN" sz="2800" i="1" dirty="0">
                <a:solidFill>
                  <a:sysClr val="windowText" lastClr="000000"/>
                </a:solidFill>
                <a:latin typeface="Verdana"/>
                <a:cs typeface="+mn-cs"/>
              </a:rPr>
            </a:br>
            <a:r>
              <a:rPr lang="vi-VN" sz="2800" i="1" dirty="0">
                <a:solidFill>
                  <a:sysClr val="windowText" lastClr="000000"/>
                </a:solidFill>
                <a:latin typeface="Verdana"/>
                <a:cs typeface="+mn-cs"/>
              </a:rPr>
              <a:t>u grupama mnogim,</a:t>
            </a:r>
            <a:br>
              <a:rPr lang="vi-VN" sz="2800" i="1" dirty="0">
                <a:solidFill>
                  <a:sysClr val="windowText" lastClr="000000"/>
                </a:solidFill>
                <a:latin typeface="Verdana"/>
                <a:cs typeface="+mn-cs"/>
              </a:rPr>
            </a:br>
            <a:r>
              <a:rPr lang="vi-VN" sz="2800" i="1" dirty="0">
                <a:solidFill>
                  <a:sysClr val="windowText" lastClr="000000"/>
                </a:solidFill>
                <a:latin typeface="Verdana"/>
                <a:cs typeface="+mn-cs"/>
              </a:rPr>
              <a:t>i prispješe tamo na obale vode,</a:t>
            </a:r>
            <a:br>
              <a:rPr lang="vi-VN" sz="2800" i="1" dirty="0">
                <a:solidFill>
                  <a:sysClr val="windowText" lastClr="000000"/>
                </a:solidFill>
                <a:latin typeface="Verdana"/>
                <a:cs typeface="+mn-cs"/>
              </a:rPr>
            </a:br>
            <a:r>
              <a:rPr lang="vi-VN" sz="2800" i="1" dirty="0">
                <a:solidFill>
                  <a:sysClr val="windowText" lastClr="000000"/>
                </a:solidFill>
                <a:latin typeface="Verdana"/>
                <a:cs typeface="+mn-cs"/>
              </a:rPr>
              <a:t>na sjevernu obalu,</a:t>
            </a:r>
            <a:br>
              <a:rPr lang="vi-VN" sz="2800" i="1" dirty="0">
                <a:solidFill>
                  <a:sysClr val="windowText" lastClr="000000"/>
                </a:solidFill>
                <a:latin typeface="Verdana"/>
                <a:cs typeface="+mn-cs"/>
              </a:rPr>
            </a:br>
            <a:r>
              <a:rPr lang="vi-VN" sz="2800" i="1" dirty="0">
                <a:solidFill>
                  <a:sysClr val="windowText" lastClr="000000"/>
                </a:solidFill>
                <a:latin typeface="Verdana"/>
                <a:cs typeface="+mn-cs"/>
              </a:rPr>
              <a:t>i mjesto gdje ostaviše svoje lađe,</a:t>
            </a:r>
            <a:br>
              <a:rPr lang="vi-VN" sz="2800" i="1" dirty="0">
                <a:solidFill>
                  <a:sysClr val="windowText" lastClr="000000"/>
                </a:solidFill>
                <a:latin typeface="Verdana"/>
                <a:cs typeface="+mn-cs"/>
              </a:rPr>
            </a:br>
            <a:r>
              <a:rPr lang="vi-VN" sz="2800" i="1" dirty="0">
                <a:solidFill>
                  <a:sysClr val="windowText" lastClr="000000"/>
                </a:solidFill>
                <a:latin typeface="Verdana"/>
                <a:cs typeface="+mn-cs"/>
              </a:rPr>
              <a:t>zove se Panutla,</a:t>
            </a:r>
            <a:br>
              <a:rPr lang="vi-VN" sz="2800" i="1" dirty="0">
                <a:solidFill>
                  <a:sysClr val="windowText" lastClr="000000"/>
                </a:solidFill>
                <a:latin typeface="Verdana"/>
                <a:cs typeface="+mn-cs"/>
              </a:rPr>
            </a:br>
            <a:r>
              <a:rPr lang="vi-VN" sz="2800" i="1" dirty="0">
                <a:solidFill>
                  <a:sysClr val="windowText" lastClr="000000"/>
                </a:solidFill>
                <a:latin typeface="Verdana"/>
                <a:cs typeface="+mn-cs"/>
              </a:rPr>
              <a:t>a znači, tamo gdje se prolazi ponad vode…</a:t>
            </a:r>
            <a:br>
              <a:rPr lang="vi-VN" sz="2800" i="1" dirty="0">
                <a:solidFill>
                  <a:sysClr val="windowText" lastClr="000000"/>
                </a:solidFill>
                <a:latin typeface="Verdana"/>
                <a:cs typeface="+mn-cs"/>
              </a:rPr>
            </a:br>
            <a:r>
              <a:rPr lang="vi-VN" sz="2800" i="1" dirty="0">
                <a:solidFill>
                  <a:sysClr val="windowText" lastClr="000000"/>
                </a:solidFill>
                <a:latin typeface="Verdana"/>
                <a:cs typeface="+mn-cs"/>
              </a:rPr>
              <a:t> </a:t>
            </a:r>
            <a:br>
              <a:rPr lang="vi-VN" sz="2800" i="1" dirty="0">
                <a:solidFill>
                  <a:sysClr val="windowText" lastClr="000000"/>
                </a:solidFill>
                <a:latin typeface="Verdana"/>
                <a:cs typeface="+mn-cs"/>
              </a:rPr>
            </a:br>
            <a:r>
              <a:rPr lang="vi-VN" sz="2800" i="1" dirty="0">
                <a:solidFill>
                  <a:sysClr val="windowText" lastClr="000000"/>
                </a:solidFill>
                <a:latin typeface="Verdana"/>
                <a:cs typeface="+mn-cs"/>
              </a:rPr>
              <a:t>Uz to, ne idoše </a:t>
            </a:r>
            <a:br>
              <a:rPr lang="vi-VN" sz="2800" i="1" dirty="0">
                <a:solidFill>
                  <a:sysClr val="windowText" lastClr="000000"/>
                </a:solidFill>
                <a:latin typeface="Verdana"/>
                <a:cs typeface="+mn-cs"/>
              </a:rPr>
            </a:br>
            <a:r>
              <a:rPr lang="vi-VN" sz="2800" i="1" dirty="0">
                <a:solidFill>
                  <a:sysClr val="windowText" lastClr="000000"/>
                </a:solidFill>
                <a:latin typeface="Verdana"/>
                <a:cs typeface="+mn-cs"/>
              </a:rPr>
              <a:t>po svom nahođenju,</a:t>
            </a:r>
            <a:br>
              <a:rPr lang="vi-VN" sz="2800" i="1" dirty="0">
                <a:solidFill>
                  <a:sysClr val="windowText" lastClr="000000"/>
                </a:solidFill>
                <a:latin typeface="Verdana"/>
                <a:cs typeface="+mn-cs"/>
              </a:rPr>
            </a:br>
            <a:r>
              <a:rPr lang="vi-VN" sz="2800" i="1" dirty="0">
                <a:solidFill>
                  <a:sysClr val="windowText" lastClr="000000"/>
                </a:solidFill>
                <a:latin typeface="Verdana"/>
                <a:cs typeface="+mn-cs"/>
              </a:rPr>
              <a:t>već ih njihovi svećenici vodiše,</a:t>
            </a:r>
            <a:br>
              <a:rPr lang="vi-VN" sz="2800" i="1" dirty="0">
                <a:solidFill>
                  <a:sysClr val="windowText" lastClr="000000"/>
                </a:solidFill>
                <a:latin typeface="Verdana"/>
                <a:cs typeface="+mn-cs"/>
              </a:rPr>
            </a:br>
            <a:r>
              <a:rPr lang="vi-VN" sz="2800" i="1" dirty="0">
                <a:solidFill>
                  <a:sysClr val="windowText" lastClr="000000"/>
                </a:solidFill>
                <a:latin typeface="Verdana"/>
                <a:cs typeface="+mn-cs"/>
              </a:rPr>
              <a:t>i njihov bog im je pokazivao put.</a:t>
            </a:r>
            <a:br>
              <a:rPr lang="vi-VN" sz="2800" i="1" dirty="0">
                <a:solidFill>
                  <a:sysClr val="windowText" lastClr="000000"/>
                </a:solidFill>
                <a:latin typeface="Verdana"/>
                <a:cs typeface="+mn-cs"/>
              </a:rPr>
            </a:br>
            <a:r>
              <a:rPr lang="vi-VN" sz="2800" i="1" dirty="0">
                <a:solidFill>
                  <a:sysClr val="windowText" lastClr="000000"/>
                </a:solidFill>
                <a:latin typeface="Verdana"/>
                <a:cs typeface="+mn-cs"/>
              </a:rPr>
              <a:t>Poslije stigoše,</a:t>
            </a:r>
            <a:br>
              <a:rPr lang="vi-VN" sz="2800" i="1" dirty="0">
                <a:solidFill>
                  <a:sysClr val="windowText" lastClr="000000"/>
                </a:solidFill>
                <a:latin typeface="Verdana"/>
                <a:cs typeface="+mn-cs"/>
              </a:rPr>
            </a:br>
            <a:r>
              <a:rPr lang="vi-VN" sz="2800" i="1" dirty="0">
                <a:solidFill>
                  <a:sysClr val="windowText" lastClr="000000"/>
                </a:solidFill>
                <a:latin typeface="Verdana"/>
                <a:cs typeface="+mn-cs"/>
              </a:rPr>
              <a:t>dođoše tamo,</a:t>
            </a:r>
            <a:br>
              <a:rPr lang="vi-VN" sz="2800" i="1" dirty="0">
                <a:solidFill>
                  <a:sysClr val="windowText" lastClr="000000"/>
                </a:solidFill>
                <a:latin typeface="Verdana"/>
                <a:cs typeface="+mn-cs"/>
              </a:rPr>
            </a:br>
            <a:r>
              <a:rPr lang="vi-VN" sz="2800" i="1" dirty="0">
                <a:solidFill>
                  <a:sysClr val="windowText" lastClr="000000"/>
                </a:solidFill>
                <a:latin typeface="Verdana"/>
                <a:cs typeface="+mn-cs"/>
              </a:rPr>
              <a:t>u mjesto koje se zove Tamoanchan,</a:t>
            </a:r>
            <a:br>
              <a:rPr lang="vi-VN" sz="2800" i="1" dirty="0">
                <a:solidFill>
                  <a:sysClr val="windowText" lastClr="000000"/>
                </a:solidFill>
                <a:latin typeface="Verdana"/>
                <a:cs typeface="+mn-cs"/>
              </a:rPr>
            </a:br>
            <a:r>
              <a:rPr lang="vi-VN" sz="2800" i="1" dirty="0">
                <a:solidFill>
                  <a:sysClr val="windowText" lastClr="000000"/>
                </a:solidFill>
                <a:latin typeface="Verdana"/>
                <a:cs typeface="+mn-cs"/>
              </a:rPr>
              <a:t>koje znači: “Mi tražimo naš dom.”</a:t>
            </a:r>
            <a:endParaRPr lang="hr-HR" sz="2800" i="1" dirty="0">
              <a:solidFill>
                <a:sysClr val="windowText" lastClr="000000"/>
              </a:solidFill>
              <a:latin typeface="Verdana"/>
              <a:cs typeface="+mn-cs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dirty="0" smtClean="0">
                <a:solidFill>
                  <a:srgbClr val="FF4995"/>
                </a:solidFill>
              </a:rPr>
              <a:t>CIVILIZACIJA</a:t>
            </a:r>
            <a:r>
              <a:rPr lang="hr-HR" dirty="0" smtClean="0">
                <a:solidFill>
                  <a:srgbClr val="FF388C">
                    <a:tint val="88000"/>
                    <a:satMod val="150000"/>
                  </a:srgbClr>
                </a:solidFill>
              </a:rPr>
              <a:t>  AZTEKA</a:t>
            </a:r>
            <a:endParaRPr lang="hr-HR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>
              <a:buClr>
                <a:srgbClr val="FF388C"/>
              </a:buClr>
            </a:pPr>
            <a:r>
              <a:rPr lang="hr-HR" smtClean="0">
                <a:solidFill>
                  <a:srgbClr val="000000"/>
                </a:solidFill>
              </a:rPr>
              <a:t>trgovina – raširena</a:t>
            </a:r>
          </a:p>
          <a:p>
            <a:pPr>
              <a:buClr>
                <a:srgbClr val="FF388C"/>
              </a:buClr>
            </a:pPr>
            <a:r>
              <a:rPr lang="hr-HR" smtClean="0">
                <a:solidFill>
                  <a:srgbClr val="000000"/>
                </a:solidFill>
              </a:rPr>
              <a:t>bili su rastrošni</a:t>
            </a:r>
          </a:p>
          <a:p>
            <a:pPr>
              <a:buClr>
                <a:srgbClr val="FF388C"/>
              </a:buClr>
            </a:pPr>
            <a:r>
              <a:rPr lang="hr-HR" smtClean="0">
                <a:solidFill>
                  <a:srgbClr val="000000"/>
                </a:solidFill>
              </a:rPr>
              <a:t>pernata zmija</a:t>
            </a:r>
          </a:p>
          <a:p>
            <a:pPr>
              <a:buClr>
                <a:srgbClr val="FF388C"/>
              </a:buClr>
            </a:pPr>
            <a:r>
              <a:rPr lang="hr-HR" smtClean="0">
                <a:solidFill>
                  <a:srgbClr val="000000"/>
                </a:solidFill>
              </a:rPr>
              <a:t>Hernando Cortez</a:t>
            </a:r>
            <a:r>
              <a:rPr lang="hr-HR" smtClean="0">
                <a:solidFill>
                  <a:srgbClr val="000000"/>
                </a:solidFill>
                <a:sym typeface="Wingdings" pitchFamily="2" charset="2"/>
              </a:rPr>
              <a:t>lokalni </a:t>
            </a:r>
          </a:p>
          <a:p>
            <a:pPr>
              <a:buClr>
                <a:srgbClr val="FF388C"/>
              </a:buClr>
              <a:buFont typeface="Wingdings 2" pitchFamily="18" charset="2"/>
              <a:buNone/>
            </a:pPr>
            <a:r>
              <a:rPr lang="hr-HR" smtClean="0">
                <a:solidFill>
                  <a:srgbClr val="000000"/>
                </a:solidFill>
                <a:sym typeface="Wingdings" pitchFamily="2" charset="2"/>
              </a:rPr>
              <a:t>	sukobi unutar carstva</a:t>
            </a:r>
          </a:p>
          <a:p>
            <a:pPr>
              <a:buClr>
                <a:srgbClr val="FF388C"/>
              </a:buClr>
            </a:pPr>
            <a:r>
              <a:rPr lang="hr-HR" smtClean="0">
                <a:solidFill>
                  <a:srgbClr val="000000"/>
                </a:solidFill>
                <a:sym typeface="Wingdings" pitchFamily="2" charset="2"/>
              </a:rPr>
              <a:t>1527. španjolci osvajaju</a:t>
            </a:r>
          </a:p>
          <a:p>
            <a:pPr>
              <a:buClr>
                <a:srgbClr val="FF388C"/>
              </a:buClr>
              <a:buFont typeface="Wingdings 2" pitchFamily="18" charset="2"/>
              <a:buNone/>
            </a:pPr>
            <a:r>
              <a:rPr lang="hr-HR" smtClean="0">
                <a:solidFill>
                  <a:srgbClr val="000000"/>
                </a:solidFill>
                <a:sym typeface="Wingdings" pitchFamily="2" charset="2"/>
              </a:rPr>
              <a:t>	osnivaju Mexico City</a:t>
            </a:r>
            <a:endParaRPr lang="hr-HR" smtClean="0">
              <a:solidFill>
                <a:srgbClr val="000000"/>
              </a:solidFill>
            </a:endParaRPr>
          </a:p>
          <a:p>
            <a:endParaRPr lang="hr-HR" smtClean="0"/>
          </a:p>
        </p:txBody>
      </p:sp>
      <p:pic>
        <p:nvPicPr>
          <p:cNvPr id="4" name="Picture 4" descr="http://2.bp.blogspot.com/-ongisOXhJRw/ThxkQPjDSEI/AAAAAAAAAbQ/zL9cV5B363A/s320/Quetzalcoat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93756"/>
            <a:ext cx="1643074" cy="24684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6" descr="http://4.bp.blogspot.com/-hw1cJZt3Bl8/Thxhqz3ZhfI/AAAAAAAAAbI/8tudxgERs2Q/s320/Azteci+prino%25C5%25A1enje+ljudskih+%25C5%25BErtava+Codex+Magliabechian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3000372"/>
            <a:ext cx="2428892" cy="25651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57375" y="2428875"/>
            <a:ext cx="6354763" cy="292893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8000" dirty="0" smtClean="0">
                <a:solidFill>
                  <a:srgbClr val="FF4995"/>
                </a:solidFill>
              </a:rPr>
              <a:t>HVALA! </a:t>
            </a:r>
            <a:r>
              <a:rPr lang="hr-HR" sz="8000" dirty="0" smtClean="0">
                <a:solidFill>
                  <a:srgbClr val="FF4995"/>
                </a:solidFill>
                <a:sym typeface="Wingdings" pitchFamily="2" charset="2"/>
              </a:rPr>
              <a:t></a:t>
            </a:r>
            <a:br>
              <a:rPr lang="hr-HR" sz="8000" dirty="0" smtClean="0">
                <a:solidFill>
                  <a:srgbClr val="FF4995"/>
                </a:solidFill>
                <a:sym typeface="Wingdings" pitchFamily="2" charset="2"/>
              </a:rPr>
            </a:br>
            <a:r>
              <a:rPr lang="hr-HR" sz="8000" dirty="0" smtClean="0">
                <a:solidFill>
                  <a:srgbClr val="FF4995"/>
                </a:solidFill>
                <a:sym typeface="Wingdings" pitchFamily="2" charset="2"/>
              </a:rPr>
              <a:t>        </a:t>
            </a:r>
            <a:r>
              <a:rPr lang="hr-HR" sz="1200" dirty="0" smtClean="0">
                <a:solidFill>
                  <a:srgbClr val="FF4995"/>
                </a:solidFill>
                <a:sym typeface="Wingdings" pitchFamily="2" charset="2"/>
              </a:rPr>
              <a:t>IZVORI: Wikipedija, Znanje, E-kako</a:t>
            </a:r>
            <a:endParaRPr lang="hr-HR" sz="8000" dirty="0">
              <a:solidFill>
                <a:srgbClr val="FF4995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292</TotalTime>
  <Words>195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5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Verdana</vt:lpstr>
      <vt:lpstr>Arial</vt:lpstr>
      <vt:lpstr>Wingdings 2</vt:lpstr>
      <vt:lpstr>Calibri</vt:lpstr>
      <vt:lpstr>Wingdings</vt:lpstr>
      <vt:lpstr>Aspekt</vt:lpstr>
      <vt:lpstr>Aspekt</vt:lpstr>
      <vt:lpstr>Aspekt</vt:lpstr>
      <vt:lpstr>Aspekt</vt:lpstr>
      <vt:lpstr>Aspekt</vt:lpstr>
      <vt:lpstr>CIVILIZACIJA INKA</vt:lpstr>
      <vt:lpstr>CIVILIZACIJA INKA</vt:lpstr>
      <vt:lpstr>USPON INKA</vt:lpstr>
      <vt:lpstr>GRAĐANSKI RAT I PAD INKA</vt:lpstr>
      <vt:lpstr>CIVILIZACIJA   AZTEKA</vt:lpstr>
      <vt:lpstr>CIVILIZACIJA  AZTEKA</vt:lpstr>
      <vt:lpstr>CIVILIZACIJA  AZTEKA</vt:lpstr>
      <vt:lpstr>CIVILIZACIJA  AZTEKA</vt:lpstr>
      <vt:lpstr>HVALA!          IZVORI: Wikipedija, Znanje, E-kako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CIVILIZACIJE INKA</dc:title>
  <dc:creator>user</dc:creator>
  <cp:lastModifiedBy>Matija</cp:lastModifiedBy>
  <cp:revision>31</cp:revision>
  <dcterms:created xsi:type="dcterms:W3CDTF">2015-03-14T13:10:18Z</dcterms:created>
  <dcterms:modified xsi:type="dcterms:W3CDTF">2015-03-25T16:36:42Z</dcterms:modified>
</cp:coreProperties>
</file>