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Radni_list_programa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List1!$A$2:$A$4</c:f>
              <c:strCache>
                <c:ptCount val="3"/>
                <c:pt idx="0">
                  <c:v>IMAM SVOJ</c:v>
                </c:pt>
                <c:pt idx="1">
                  <c:v>NEMAM</c:v>
                </c:pt>
                <c:pt idx="2">
                  <c:v>DIJELIM TV S BRAĆOM</c:v>
                </c:pt>
              </c:strCache>
            </c:strRef>
          </c:cat>
          <c:val>
            <c:numRef>
              <c:f>List1!$B$2:$B$4</c:f>
              <c:numCache>
                <c:formatCode>0.00%</c:formatCode>
                <c:ptCount val="3"/>
                <c:pt idx="0">
                  <c:v>0.17500000000000002</c:v>
                </c:pt>
                <c:pt idx="1">
                  <c:v>0.52500000000000002</c:v>
                </c:pt>
                <c:pt idx="2">
                  <c:v>0.30000000000000004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3.2333770778652668E-2"/>
                  <c:y val="8.428926270260333E-3"/>
                </c:manualLayout>
              </c:layout>
              <c:showVal val="1"/>
            </c:dLbl>
            <c:dLbl>
              <c:idx val="1"/>
              <c:layout>
                <c:manualLayout>
                  <c:x val="-3.6001142218333821E-3"/>
                  <c:y val="-1.079659970631658E-2"/>
                </c:manualLayout>
              </c:layout>
              <c:showVal val="1"/>
            </c:dLbl>
            <c:showVal val="1"/>
            <c:showLeaderLines val="1"/>
          </c:dLbls>
          <c:cat>
            <c:strRef>
              <c:f>List1!$A$2:$A$4</c:f>
              <c:strCache>
                <c:ptCount val="3"/>
                <c:pt idx="0">
                  <c:v>ČESTO</c:v>
                </c:pt>
                <c:pt idx="1">
                  <c:v>PONEKAD</c:v>
                </c:pt>
                <c:pt idx="2">
                  <c:v>NIKAD</c:v>
                </c:pt>
              </c:strCache>
            </c:strRef>
          </c:cat>
          <c:val>
            <c:numRef>
              <c:f>List1!$B$2:$B$4</c:f>
              <c:numCache>
                <c:formatCode>0.00%</c:formatCode>
                <c:ptCount val="3"/>
                <c:pt idx="0">
                  <c:v>1.3100000000000002E-2</c:v>
                </c:pt>
                <c:pt idx="1">
                  <c:v>5.2600000000000001E-2</c:v>
                </c:pt>
                <c:pt idx="2">
                  <c:v>0.93420000000000003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List1!$A$2:$A$5</c:f>
              <c:strCache>
                <c:ptCount val="4"/>
                <c:pt idx="0">
                  <c:v>JEDAN</c:v>
                </c:pt>
                <c:pt idx="1">
                  <c:v>DVA</c:v>
                </c:pt>
                <c:pt idx="2">
                  <c:v>VIŠE OD 2</c:v>
                </c:pt>
                <c:pt idx="3">
                  <c:v>NEMAM MOBITEL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0.39160000000000006</c:v>
                </c:pt>
                <c:pt idx="1">
                  <c:v>7.5000000000000011E-2</c:v>
                </c:pt>
                <c:pt idx="2">
                  <c:v>8.3300000000000041E-2</c:v>
                </c:pt>
                <c:pt idx="3">
                  <c:v>0.45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0.00%</c:formatCode>
                <c:ptCount val="2"/>
                <c:pt idx="0">
                  <c:v>0.12120000000000002</c:v>
                </c:pt>
                <c:pt idx="1">
                  <c:v>0.87870000000000015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0.00%</c:formatCode>
                <c:ptCount val="2"/>
                <c:pt idx="0">
                  <c:v>0.3333000000000001</c:v>
                </c:pt>
                <c:pt idx="1">
                  <c:v>0.66660000000000008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List1!$A$2:$A$6</c:f>
              <c:strCache>
                <c:ptCount val="5"/>
                <c:pt idx="0">
                  <c:v>DO 30 MIN</c:v>
                </c:pt>
                <c:pt idx="1">
                  <c:v>DO 1 SAT</c:v>
                </c:pt>
                <c:pt idx="2">
                  <c:v>1-2 SATA</c:v>
                </c:pt>
                <c:pt idx="3">
                  <c:v>VIŠE OD 2 SATA</c:v>
                </c:pt>
                <c:pt idx="4">
                  <c:v>NE GLEDAM</c:v>
                </c:pt>
              </c:strCache>
            </c:strRef>
          </c:cat>
          <c:val>
            <c:numRef>
              <c:f>List1!$B$2:$B$6</c:f>
              <c:numCache>
                <c:formatCode>0.00%</c:formatCode>
                <c:ptCount val="5"/>
                <c:pt idx="0">
                  <c:v>0.17500000000000002</c:v>
                </c:pt>
                <c:pt idx="1">
                  <c:v>0.30830000000000007</c:v>
                </c:pt>
                <c:pt idx="2">
                  <c:v>0.36660000000000004</c:v>
                </c:pt>
                <c:pt idx="3">
                  <c:v>0.15000000000000002</c:v>
                </c:pt>
                <c:pt idx="4">
                  <c:v>5.8299999999999998E-2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perspective val="30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Skup 1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List1!$A$2:$A$6</c:f>
              <c:strCache>
                <c:ptCount val="5"/>
                <c:pt idx="0">
                  <c:v>SERIJE</c:v>
                </c:pt>
                <c:pt idx="1">
                  <c:v>FILMOVE</c:v>
                </c:pt>
                <c:pt idx="2">
                  <c:v>INFORMATIVNI PROHRAM</c:v>
                </c:pt>
                <c:pt idx="3">
                  <c:v>SPORT</c:v>
                </c:pt>
                <c:pt idx="4">
                  <c:v>ZABAVNE EMISIJE</c:v>
                </c:pt>
              </c:strCache>
            </c:strRef>
          </c:cat>
          <c:val>
            <c:numRef>
              <c:f>List1!$B$2:$B$6</c:f>
              <c:numCache>
                <c:formatCode>0.00%</c:formatCode>
                <c:ptCount val="5"/>
                <c:pt idx="0">
                  <c:v>0.34160000000000001</c:v>
                </c:pt>
                <c:pt idx="1">
                  <c:v>0.3333000000000001</c:v>
                </c:pt>
                <c:pt idx="2">
                  <c:v>9.0000000000000028E-3</c:v>
                </c:pt>
                <c:pt idx="3">
                  <c:v>7.5000000000000011E-2</c:v>
                </c:pt>
                <c:pt idx="4">
                  <c:v>0.24160000000000001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List1!$A$2:$A$7</c:f>
              <c:strCache>
                <c:ptCount val="6"/>
                <c:pt idx="0">
                  <c:v>CRTANI FILM</c:v>
                </c:pt>
                <c:pt idx="1">
                  <c:v>AKCIJSKI FILM</c:v>
                </c:pt>
                <c:pt idx="2">
                  <c:v>KOMEDIJU</c:v>
                </c:pt>
                <c:pt idx="3">
                  <c:v>HOROR</c:v>
                </c:pt>
                <c:pt idx="4">
                  <c:v>DOKUMENTARNI FILM</c:v>
                </c:pt>
                <c:pt idx="5">
                  <c:v>OSTALO</c:v>
                </c:pt>
              </c:strCache>
            </c:strRef>
          </c:cat>
          <c:val>
            <c:numRef>
              <c:f>List1!$B$2:$B$7</c:f>
              <c:numCache>
                <c:formatCode>0.00%</c:formatCode>
                <c:ptCount val="6"/>
                <c:pt idx="0">
                  <c:v>0.55370000000000008</c:v>
                </c:pt>
                <c:pt idx="1">
                  <c:v>0.18180000000000002</c:v>
                </c:pt>
                <c:pt idx="2">
                  <c:v>8.2600000000000007E-2</c:v>
                </c:pt>
                <c:pt idx="3">
                  <c:v>8.2600000000000007E-2</c:v>
                </c:pt>
                <c:pt idx="4">
                  <c:v>0.10740000000000001</c:v>
                </c:pt>
                <c:pt idx="5">
                  <c:v>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List1!$A$2:$A$4</c:f>
              <c:strCache>
                <c:ptCount val="3"/>
                <c:pt idx="0">
                  <c:v>NIKADA</c:v>
                </c:pt>
                <c:pt idx="1">
                  <c:v>ČESTO</c:v>
                </c:pt>
                <c:pt idx="2">
                  <c:v>PONEKAD</c:v>
                </c:pt>
              </c:strCache>
            </c:strRef>
          </c:cat>
          <c:val>
            <c:numRef>
              <c:f>List1!$B$2:$B$4</c:f>
              <c:numCache>
                <c:formatCode>0.00%</c:formatCode>
                <c:ptCount val="3"/>
                <c:pt idx="0">
                  <c:v>0.49160000000000004</c:v>
                </c:pt>
                <c:pt idx="1">
                  <c:v>5.8299999999999998E-2</c:v>
                </c:pt>
                <c:pt idx="2">
                  <c:v>0.45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0.00%</c:formatCode>
                <c:ptCount val="2"/>
                <c:pt idx="0">
                  <c:v>0.18360000000000001</c:v>
                </c:pt>
                <c:pt idx="1">
                  <c:v>0.81630000000000003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0.00%</c:formatCode>
                <c:ptCount val="2"/>
                <c:pt idx="0">
                  <c:v>0.88880000000000003</c:v>
                </c:pt>
                <c:pt idx="1">
                  <c:v>0.1111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List1!$A$2:$A$5</c:f>
              <c:strCache>
                <c:ptCount val="4"/>
                <c:pt idx="0">
                  <c:v>DO 1 SAT</c:v>
                </c:pt>
                <c:pt idx="1">
                  <c:v>1-2 SATA</c:v>
                </c:pt>
                <c:pt idx="2">
                  <c:v>2-4 SATA</c:v>
                </c:pt>
                <c:pt idx="3">
                  <c:v>VIŠE OD 4 SATA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0.61220000000000008</c:v>
                </c:pt>
                <c:pt idx="1">
                  <c:v>0.29590000000000005</c:v>
                </c:pt>
                <c:pt idx="2">
                  <c:v>6.1199999999999997E-2</c:v>
                </c:pt>
                <c:pt idx="3">
                  <c:v>3.5999999999999997E-2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List1!$A$2:$A$4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PONEKAD</c:v>
                </c:pt>
              </c:strCache>
            </c:strRef>
          </c:cat>
          <c:val>
            <c:numRef>
              <c:f>List1!$B$2:$B$4</c:f>
              <c:numCache>
                <c:formatCode>0.00%</c:formatCode>
                <c:ptCount val="3"/>
                <c:pt idx="0">
                  <c:v>0.43869999999999998</c:v>
                </c:pt>
                <c:pt idx="1">
                  <c:v>0.32650000000000001</c:v>
                </c:pt>
                <c:pt idx="2">
                  <c:v>0.2346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0.58681</cdr:x>
      <cdr:y>0.74606</cdr:y>
    </cdr:from>
    <cdr:to>
      <cdr:x>0.72492</cdr:x>
      <cdr:y>0.9972</cdr:y>
    </cdr:to>
    <cdr:pic>
      <cdr:nvPicPr>
        <cdr:cNvPr id="2" name="Slika 1" descr="h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829180" y="3376622"/>
          <a:ext cx="1136661" cy="1136661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DA8797-5565-468E-9801-10AE058216CD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8797-5565-468E-9801-10AE058216CD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8797-5565-468E-9801-10AE058216CD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8797-5565-468E-9801-10AE058216CD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8797-5565-468E-9801-10AE058216CD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8797-5565-468E-9801-10AE058216CD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8797-5565-468E-9801-10AE058216CD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8797-5565-468E-9801-10AE058216CD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A8797-5565-468E-9801-10AE058216CD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DA8797-5565-468E-9801-10AE058216CD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DA8797-5565-468E-9801-10AE058216CD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DA8797-5565-468E-9801-10AE058216CD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OŠ </a:t>
            </a:r>
            <a:r>
              <a:rPr lang="hr-HR" dirty="0" smtClean="0"/>
              <a:t>MOLVE</a:t>
            </a:r>
            <a:br>
              <a:rPr lang="hr-HR" dirty="0" smtClean="0"/>
            </a:br>
            <a:r>
              <a:rPr lang="hr-HR" dirty="0" smtClean="0"/>
              <a:t>roditeljski sastanak</a:t>
            </a:r>
            <a:br>
              <a:rPr lang="hr-HR" dirty="0" smtClean="0"/>
            </a:br>
            <a:r>
              <a:rPr lang="hr-HR" dirty="0" smtClean="0"/>
              <a:t>1.-3.razred- 22.11.2011.godine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ISTRAŽIVANJE:</a:t>
            </a:r>
          </a:p>
          <a:p>
            <a:r>
              <a:rPr lang="hr-HR" dirty="0" smtClean="0"/>
              <a:t>Važnost TV-a, mobitela i računala u tvojem životu</a:t>
            </a: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500034" y="1571613"/>
          <a:ext cx="8229600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DALI TE KAŽNJAVAJU ZABRANOM GLEDANJA TELEVIZORA? 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imagesCALFN28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4071942"/>
            <a:ext cx="2066925" cy="2209800"/>
          </a:xfrm>
          <a:prstGeom prst="rect">
            <a:avLst/>
          </a:prstGeo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b="1" dirty="0" smtClean="0"/>
              <a:t>BROJ RAČUNALA PO KUČANSTVU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POSJEDUJE RAČUNALO: </a:t>
            </a:r>
            <a:r>
              <a:rPr lang="hr-HR" b="1" dirty="0" smtClean="0">
                <a:solidFill>
                  <a:srgbClr val="FF0000"/>
                </a:solidFill>
              </a:rPr>
              <a:t>98 (81,66%)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NE POSJEDUJE:                </a:t>
            </a:r>
            <a:r>
              <a:rPr lang="hr-HR" b="1" dirty="0" smtClean="0">
                <a:solidFill>
                  <a:srgbClr val="FF0000"/>
                </a:solidFill>
              </a:rPr>
              <a:t>22 (18,33%)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RAČUNALA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4500570"/>
            <a:ext cx="2619375" cy="1743075"/>
          </a:xfrm>
          <a:prstGeom prst="rect">
            <a:avLst/>
          </a:prstGeo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DA)                    </a:t>
            </a:r>
            <a:r>
              <a:rPr lang="hr-HR" sz="6000" b="1" dirty="0" smtClean="0">
                <a:solidFill>
                  <a:srgbClr val="FF0000"/>
                </a:solidFill>
              </a:rPr>
              <a:t>77,55%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NE)                    </a:t>
            </a:r>
            <a:r>
              <a:rPr lang="hr-HR" sz="6000" b="1" dirty="0" smtClean="0">
                <a:solidFill>
                  <a:srgbClr val="FF0000"/>
                </a:solidFill>
              </a:rPr>
              <a:t>22,44%</a:t>
            </a:r>
            <a:endParaRPr lang="hr-HR" sz="6000" b="1" dirty="0">
              <a:solidFill>
                <a:srgbClr val="FF000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2. IMATE LI KOD KUĆE PRIKLJUČAK NA Internet?</a:t>
            </a: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3. IMAŠ LI VLASTITO RAČUNALO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 smtClean="0">
                <a:latin typeface="+mn-lt"/>
              </a:rPr>
              <a:t>4. DA LI TVOJE VLASTITO RAČUNALO IMA PRISTUP INTERNETU?</a:t>
            </a:r>
            <a:endParaRPr lang="hr-HR" i="1" dirty="0">
              <a:latin typeface="+mn-lt"/>
            </a:endParaRPr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b="1" dirty="0" smtClean="0">
                <a:solidFill>
                  <a:srgbClr val="FF0000"/>
                </a:solidFill>
              </a:rPr>
              <a:t>OD 5.8 godina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NE KORISTIM SE </a:t>
            </a:r>
            <a:r>
              <a:rPr lang="hr-HR" b="1" dirty="0" smtClean="0">
                <a:solidFill>
                  <a:srgbClr val="FF0000"/>
                </a:solidFill>
              </a:rPr>
              <a:t>25 učenika (20,10%)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5.OD KOLIKO GODINA SAMOSTALNO SE KORISTIŠ RAČUNALOM?</a:t>
            </a:r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 KOLIKO VREMENA DNEVNO PROVODIŠ ZA RAČUNALOM?</a:t>
            </a:r>
            <a:endParaRPr lang="hr-HR" dirty="0"/>
          </a:p>
        </p:txBody>
      </p:sp>
      <p:pic>
        <p:nvPicPr>
          <p:cNvPr id="5" name="Slika 4" descr="m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1500174"/>
            <a:ext cx="1142867" cy="114286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7. Kontroliraju li roditelji koliko vremena provodiš za računalom?</a:t>
            </a:r>
            <a:endParaRPr lang="hr-HR" dirty="0"/>
          </a:p>
        </p:txBody>
      </p:sp>
      <p:graphicFrame>
        <p:nvGraphicFramePr>
          <p:cNvPr id="10" name="Rezervirano mjesto sadržaja 9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Slika 10" descr="imagesCAV9NMY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4572008"/>
            <a:ext cx="1470022" cy="157163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hr-HR" dirty="0" smtClean="0"/>
              <a:t>NE                75,00%</a:t>
            </a:r>
          </a:p>
          <a:p>
            <a:pPr marL="514350" indent="-514350">
              <a:buAutoNum type="alphaLcParenR"/>
            </a:pP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smtClean="0"/>
              <a:t>DA                25,00%</a:t>
            </a:r>
          </a:p>
          <a:p>
            <a:pPr marL="514350" indent="-514350">
              <a:buFontTx/>
              <a:buChar char="-"/>
            </a:pPr>
            <a:r>
              <a:rPr lang="hr-HR" dirty="0" smtClean="0"/>
              <a:t>Pregledavaju ‘’povijest’’</a:t>
            </a:r>
          </a:p>
          <a:p>
            <a:pPr marL="514350" indent="-514350">
              <a:buFontTx/>
              <a:buChar char="-"/>
            </a:pPr>
            <a:r>
              <a:rPr lang="hr-HR" dirty="0" smtClean="0"/>
              <a:t>Sjede pokraj mene</a:t>
            </a:r>
            <a:endParaRPr lang="hr-HR" dirty="0"/>
          </a:p>
          <a:p>
            <a:pPr marL="514350" indent="-514350">
              <a:buFontTx/>
              <a:buChar char="-"/>
            </a:pPr>
            <a:r>
              <a:rPr lang="hr-HR" dirty="0" smtClean="0"/>
              <a:t>Programi za kontrolu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8.Kontroliraju li roditelji sadržaje koje pratiš na Internetu?</a:t>
            </a:r>
            <a:endParaRPr lang="hr-H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 descr="u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0188" y="4071942"/>
            <a:ext cx="1219209" cy="857256"/>
          </a:xfrm>
          <a:prstGeom prst="rect">
            <a:avLst/>
          </a:prstGeom>
        </p:spPr>
      </p:pic>
      <p:pic>
        <p:nvPicPr>
          <p:cNvPr id="6" name="Slika 5" descr="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8082" y="1857364"/>
            <a:ext cx="942969" cy="1332131"/>
          </a:xfrm>
          <a:prstGeom prst="rect">
            <a:avLst/>
          </a:prstGeom>
        </p:spPr>
      </p:pic>
      <p:pic>
        <p:nvPicPr>
          <p:cNvPr id="5" name="Slika 4" descr="imagesCAI466Z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7382" y="3143248"/>
            <a:ext cx="1143008" cy="1143008"/>
          </a:xfrm>
          <a:prstGeom prst="rect">
            <a:avLst/>
          </a:prstGeom>
        </p:spPr>
      </p:pic>
      <p:pic>
        <p:nvPicPr>
          <p:cNvPr id="4" name="Slika 3" descr="imagesCADHN8GM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349" y="1928803"/>
            <a:ext cx="1500198" cy="832336"/>
          </a:xfrm>
          <a:prstGeom prst="rect">
            <a:avLst/>
          </a:prstGeo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Char char="-"/>
            </a:pPr>
            <a:r>
              <a:rPr lang="hr-HR" dirty="0" smtClean="0"/>
              <a:t>Facebook</a:t>
            </a:r>
          </a:p>
          <a:p>
            <a:pPr algn="ctr">
              <a:buFontTx/>
              <a:buChar char="-"/>
            </a:pPr>
            <a:r>
              <a:rPr lang="hr-HR" dirty="0" smtClean="0"/>
              <a:t>Igrice</a:t>
            </a:r>
          </a:p>
          <a:p>
            <a:pPr algn="ctr">
              <a:buFontTx/>
              <a:buChar char="-"/>
            </a:pPr>
            <a:r>
              <a:rPr lang="hr-HR" dirty="0" err="1" smtClean="0"/>
              <a:t>Youtube</a:t>
            </a:r>
            <a:endParaRPr lang="hr-HR" dirty="0" smtClean="0"/>
          </a:p>
          <a:p>
            <a:pPr algn="ctr">
              <a:buFontTx/>
              <a:buChar char="-"/>
            </a:pPr>
            <a:r>
              <a:rPr lang="hr-HR" dirty="0" smtClean="0"/>
              <a:t>Crtići</a:t>
            </a:r>
          </a:p>
          <a:p>
            <a:pPr algn="ctr">
              <a:buFontTx/>
              <a:buChar char="-"/>
            </a:pPr>
            <a:r>
              <a:rPr lang="hr-HR" dirty="0" smtClean="0"/>
              <a:t>Filmovi</a:t>
            </a:r>
          </a:p>
          <a:p>
            <a:pPr algn="ctr">
              <a:buFontTx/>
              <a:buChar char="-"/>
            </a:pPr>
            <a:r>
              <a:rPr lang="hr-HR" dirty="0" err="1" smtClean="0"/>
              <a:t>Skype</a:t>
            </a:r>
            <a:endParaRPr lang="hr-HR" dirty="0" smtClean="0"/>
          </a:p>
          <a:p>
            <a:pPr algn="ctr">
              <a:buFontTx/>
              <a:buChar char="-"/>
            </a:pPr>
            <a:r>
              <a:rPr lang="hr-HR" dirty="0" smtClean="0"/>
              <a:t>muzika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9. Sadržaji koji se najviše posjećuju na Internetu?</a:t>
            </a:r>
            <a:endParaRPr lang="hr-HR" dirty="0"/>
          </a:p>
        </p:txBody>
      </p:sp>
      <p:pic>
        <p:nvPicPr>
          <p:cNvPr id="8" name="Slika 7" descr="y.bmp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9124" y="5214950"/>
            <a:ext cx="1214446" cy="121444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4429132"/>
            <a:ext cx="2628900" cy="1743075"/>
          </a:xfrm>
          <a:prstGeom prst="rect">
            <a:avLst/>
          </a:prstGeo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 smtClean="0"/>
              <a:t>UKUPNO ŠKOLA</a:t>
            </a:r>
            <a:r>
              <a:rPr lang="hr-HR" sz="5400" dirty="0" smtClean="0"/>
              <a:t>:</a:t>
            </a:r>
            <a:r>
              <a:rPr lang="hr-HR" sz="5400" dirty="0" smtClean="0">
                <a:solidFill>
                  <a:srgbClr val="FF0000"/>
                </a:solidFill>
              </a:rPr>
              <a:t> </a:t>
            </a:r>
            <a:r>
              <a:rPr lang="hr-HR" sz="5400" dirty="0" smtClean="0">
                <a:solidFill>
                  <a:srgbClr val="FF0000"/>
                </a:solidFill>
              </a:rPr>
              <a:t>                  126 </a:t>
            </a:r>
            <a:endParaRPr lang="hr-HR" sz="5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hr-HR" dirty="0"/>
          </a:p>
          <a:p>
            <a:pPr algn="ctr">
              <a:buNone/>
            </a:pPr>
            <a:r>
              <a:rPr lang="hr-HR" dirty="0" smtClean="0"/>
              <a:t>UKUPNO ANKETIRANO</a:t>
            </a:r>
            <a:r>
              <a:rPr lang="hr-HR" dirty="0" smtClean="0"/>
              <a:t>:                            </a:t>
            </a:r>
            <a:r>
              <a:rPr lang="hr-HR" sz="5400" dirty="0" smtClean="0">
                <a:solidFill>
                  <a:srgbClr val="FF0000"/>
                </a:solidFill>
              </a:rPr>
              <a:t>120 (95,23%)</a:t>
            </a:r>
            <a:endParaRPr lang="hr-HR" sz="5400" dirty="0">
              <a:solidFill>
                <a:srgbClr val="FF000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ANKETIRANO UČENIKA</a:t>
            </a:r>
            <a:endParaRPr lang="hr-H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/>
              <a:t>10. Da li se prilikom odlaska na Internet susrećeš sa pornografskim sadržajima?</a:t>
            </a:r>
            <a:endParaRPr lang="hr-HR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imagesCAC7FJ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143380"/>
            <a:ext cx="2819400" cy="1619250"/>
          </a:xfrm>
          <a:prstGeom prst="rect">
            <a:avLst/>
          </a:prstGeo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BROJ MOBITELA PO KUĆANSTVU:</a:t>
            </a:r>
          </a:p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sz="8800" b="1" i="1" dirty="0" smtClean="0">
                <a:solidFill>
                  <a:srgbClr val="FF0000"/>
                </a:solidFill>
              </a:rPr>
              <a:t>3.69</a:t>
            </a:r>
            <a:r>
              <a:rPr lang="hr-HR" sz="8800" b="1" dirty="0" smtClean="0"/>
              <a:t>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MOBITELI</a:t>
            </a:r>
            <a:endParaRPr lang="hr-H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Koliko imaš mobitela?</a:t>
            </a:r>
            <a:endParaRPr lang="hr-H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r-HR" dirty="0" err="1" smtClean="0"/>
              <a:t>sms</a:t>
            </a:r>
            <a:r>
              <a:rPr lang="hr-HR" dirty="0" smtClean="0"/>
              <a:t>/</a:t>
            </a:r>
            <a:r>
              <a:rPr lang="hr-HR" dirty="0" err="1" smtClean="0"/>
              <a:t>mms</a:t>
            </a:r>
            <a:r>
              <a:rPr lang="hr-HR" dirty="0" smtClean="0"/>
              <a:t>- 12,</a:t>
            </a:r>
            <a:r>
              <a:rPr lang="hr-HR" dirty="0" err="1" smtClean="0"/>
              <a:t>12</a:t>
            </a:r>
            <a:r>
              <a:rPr lang="hr-HR" dirty="0" smtClean="0"/>
              <a:t>%</a:t>
            </a:r>
          </a:p>
          <a:p>
            <a:pPr>
              <a:buFontTx/>
              <a:buChar char="-"/>
            </a:pPr>
            <a:r>
              <a:rPr lang="hr-HR" dirty="0" smtClean="0"/>
              <a:t>Razgovore- 16,66%</a:t>
            </a:r>
          </a:p>
          <a:p>
            <a:pPr>
              <a:buFontTx/>
              <a:buChar char="-"/>
            </a:pPr>
            <a:r>
              <a:rPr lang="hr-HR" dirty="0" smtClean="0"/>
              <a:t>Slušanje glazbe- 22,72%</a:t>
            </a:r>
          </a:p>
          <a:p>
            <a:pPr>
              <a:buFontTx/>
              <a:buChar char="-"/>
            </a:pPr>
            <a:r>
              <a:rPr lang="hr-HR" dirty="0" smtClean="0"/>
              <a:t>Fotografiranje- 19,69%</a:t>
            </a:r>
          </a:p>
          <a:p>
            <a:pPr>
              <a:buFontTx/>
              <a:buChar char="-"/>
            </a:pPr>
            <a:r>
              <a:rPr lang="hr-HR" dirty="0" smtClean="0"/>
              <a:t>Igrice- 37,97%</a:t>
            </a:r>
          </a:p>
          <a:p>
            <a:pPr>
              <a:buFontTx/>
              <a:buChar char="-"/>
            </a:pPr>
            <a:r>
              <a:rPr lang="hr-HR" dirty="0" smtClean="0"/>
              <a:t>Internet- 7,57%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3. Za što najviše koristiš mobitel?</a:t>
            </a:r>
            <a:endParaRPr lang="hr-H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 Da li nosiš mobitel u školu?</a:t>
            </a:r>
            <a:endParaRPr lang="hr-H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Koliko novaca mjesečno trošiš na mobitel?</a:t>
            </a:r>
          </a:p>
          <a:p>
            <a:pPr algn="ctr">
              <a:buNone/>
            </a:pPr>
            <a:r>
              <a:rPr lang="hr-HR" b="1" dirty="0" smtClean="0">
                <a:solidFill>
                  <a:srgbClr val="FF0000"/>
                </a:solidFill>
              </a:rPr>
              <a:t>__20___kn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Koliko vremena koristiš mobitel na dan?</a:t>
            </a:r>
          </a:p>
          <a:p>
            <a:pPr algn="ctr">
              <a:buNone/>
            </a:pPr>
            <a:r>
              <a:rPr lang="hr-HR" b="1" dirty="0" smtClean="0">
                <a:solidFill>
                  <a:srgbClr val="FF0000"/>
                </a:solidFill>
              </a:rPr>
              <a:t>__30 minuta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7. Imaju li tvoji roditelji nadzor nad sadržajima poruka?</a:t>
            </a:r>
            <a:endParaRPr lang="hr-H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smtClean="0"/>
              <a:t>Da li si tijekom druženja i komunikacije putem Interneta i mobitela doživio neugodnosti?</a:t>
            </a:r>
          </a:p>
          <a:p>
            <a:pPr marL="514350" indent="-514350">
              <a:buNone/>
            </a:pPr>
            <a:r>
              <a:rPr lang="hr-HR" dirty="0" smtClean="0"/>
              <a:t>NISAM)    </a:t>
            </a:r>
            <a:r>
              <a:rPr lang="hr-HR" b="1" dirty="0" smtClean="0">
                <a:solidFill>
                  <a:srgbClr val="FF0000"/>
                </a:solidFill>
              </a:rPr>
              <a:t>96,69%                 </a:t>
            </a:r>
            <a:r>
              <a:rPr lang="hr-HR" dirty="0" smtClean="0"/>
              <a:t>JESAM) </a:t>
            </a:r>
            <a:r>
              <a:rPr lang="hr-HR" b="1" dirty="0" smtClean="0">
                <a:solidFill>
                  <a:srgbClr val="FF0000"/>
                </a:solidFill>
              </a:rPr>
              <a:t>3,03%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OPĆI DIO</a:t>
            </a:r>
            <a:endParaRPr lang="hr-H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hr-HR" dirty="0" smtClean="0"/>
              <a:t>NE                   38,33%</a:t>
            </a:r>
          </a:p>
          <a:p>
            <a:pPr marL="514350" indent="-514350">
              <a:buAutoNum type="alphaLcParenR"/>
            </a:pP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smtClean="0"/>
              <a:t>DA                   61,66% </a:t>
            </a:r>
          </a:p>
          <a:p>
            <a:pPr marL="514350" indent="-514350">
              <a:buFontTx/>
              <a:buChar char="-"/>
            </a:pPr>
            <a:r>
              <a:rPr lang="hr-HR" dirty="0" smtClean="0"/>
              <a:t>Roditelji</a:t>
            </a:r>
          </a:p>
          <a:p>
            <a:pPr marL="514350" indent="-514350">
              <a:buFontTx/>
              <a:buChar char="-"/>
            </a:pPr>
            <a:r>
              <a:rPr lang="hr-HR" dirty="0" smtClean="0"/>
              <a:t>Prijatelji</a:t>
            </a:r>
          </a:p>
          <a:p>
            <a:pPr marL="514350" indent="-514350">
              <a:buFontTx/>
              <a:buChar char="-"/>
            </a:pPr>
            <a:r>
              <a:rPr lang="hr-HR" dirty="0" smtClean="0"/>
              <a:t>Policija</a:t>
            </a:r>
          </a:p>
          <a:p>
            <a:pPr marL="514350" indent="-514350">
              <a:buFontTx/>
              <a:buChar char="-"/>
            </a:pPr>
            <a:r>
              <a:rPr lang="hr-HR" dirty="0" smtClean="0"/>
              <a:t>CZSS</a:t>
            </a:r>
          </a:p>
          <a:p>
            <a:pPr marL="514350" indent="-514350">
              <a:buFontTx/>
              <a:buChar char="-"/>
            </a:pPr>
            <a:r>
              <a:rPr lang="hr-HR" smtClean="0"/>
              <a:t>Hrabri telefon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/>
              <a:t>Znaš li kome se možeš obratiti za pomoć u slučaju zlostavljanja putem Interneta?</a:t>
            </a:r>
            <a:endParaRPr lang="hr-H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untitl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3857628"/>
            <a:ext cx="2047619" cy="2238095"/>
          </a:xfrm>
          <a:prstGeom prst="rect">
            <a:avLst/>
          </a:prstGeo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 smtClean="0"/>
              <a:t>BROJ TV UREĐAJA PO KUČANSTVIMA</a:t>
            </a:r>
            <a:endParaRPr lang="hr-HR" dirty="0"/>
          </a:p>
          <a:p>
            <a:pPr>
              <a:buNone/>
            </a:pPr>
            <a:endParaRPr lang="hr-HR" dirty="0" smtClean="0"/>
          </a:p>
          <a:p>
            <a:pPr marL="514350" indent="-514350">
              <a:buAutoNum type="arabicPeriod"/>
            </a:pPr>
            <a:r>
              <a:rPr lang="hr-HR" dirty="0" smtClean="0"/>
              <a:t>KOLIKO TV APARATA IMATE KOD KUĆE?</a:t>
            </a:r>
          </a:p>
          <a:p>
            <a:pPr marL="514350" indent="-514350">
              <a:buNone/>
            </a:pPr>
            <a:endParaRPr lang="hr-HR" dirty="0"/>
          </a:p>
          <a:p>
            <a:pPr marL="514350" indent="-514350" algn="ctr">
              <a:buNone/>
            </a:pPr>
            <a:r>
              <a:rPr lang="hr-HR" sz="6000" dirty="0" smtClean="0">
                <a:solidFill>
                  <a:srgbClr val="FF0000"/>
                </a:solidFill>
              </a:rPr>
              <a:t>__2.18____</a:t>
            </a:r>
            <a:endParaRPr lang="hr-HR" sz="6000" dirty="0">
              <a:solidFill>
                <a:srgbClr val="FF000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TELEVIZIJA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2. IMAŠ LI SVOJ VLASTITI TELEVIZOR?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3. KOLIKO DNEVNO GLEDAŠ TELEVIZOR?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4. ŠTO NAJČEŠĆE GLEDAŠ NA TV-U?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sCAJYHT4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5357826"/>
            <a:ext cx="5715000" cy="695325"/>
          </a:xfrm>
          <a:prstGeom prst="rect">
            <a:avLst/>
          </a:prstGeom>
        </p:spPr>
      </p:pic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5.KOJU VRSTU FILMOVA NAJVIŠE VOLIŠ?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DOGOVOROM:                   69,16%</a:t>
            </a:r>
          </a:p>
          <a:p>
            <a:pPr>
              <a:buNone/>
            </a:pPr>
            <a:r>
              <a:rPr lang="hr-HR" dirty="0" smtClean="0"/>
              <a:t>SVAĐOM:                             9,16%</a:t>
            </a:r>
          </a:p>
          <a:p>
            <a:pPr>
              <a:buNone/>
            </a:pPr>
            <a:r>
              <a:rPr lang="hr-HR" dirty="0" smtClean="0"/>
              <a:t>POPUŠTANJEM:                  10,00%</a:t>
            </a:r>
          </a:p>
          <a:p>
            <a:pPr>
              <a:buNone/>
            </a:pPr>
            <a:r>
              <a:rPr lang="hr-HR" dirty="0" smtClean="0"/>
              <a:t>IMAM VLASTITI TV             11.66%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6.KAKO SE IZBORIŠ ZA GLEDANJE ŽELJENOG PROGRAMA?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DA MI PROĐE VRIJEME:          9,16%</a:t>
            </a:r>
          </a:p>
          <a:p>
            <a:pPr>
              <a:buNone/>
            </a:pPr>
            <a:r>
              <a:rPr lang="hr-HR" dirty="0" smtClean="0"/>
              <a:t>DA NEŠTO NAUČIM:                 25.83%</a:t>
            </a:r>
          </a:p>
          <a:p>
            <a:pPr>
              <a:buNone/>
            </a:pPr>
            <a:r>
              <a:rPr lang="hr-HR" dirty="0" smtClean="0"/>
              <a:t>DA SE ZABAVIM:                       65,00%</a:t>
            </a:r>
          </a:p>
          <a:p>
            <a:pPr>
              <a:buNone/>
            </a:pPr>
            <a:r>
              <a:rPr lang="hr-HR" dirty="0" smtClean="0"/>
              <a:t>NE GLEDAM TELEVIZOR:          0,</a:t>
            </a:r>
            <a:r>
              <a:rPr lang="hr-HR" dirty="0" err="1" smtClean="0"/>
              <a:t>0</a:t>
            </a:r>
            <a:r>
              <a:rPr lang="hr-HR" dirty="0" smtClean="0"/>
              <a:t>%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7. ZAŠTO GLEDAŠ TELEVIZOR?</a:t>
            </a:r>
            <a:endParaRPr lang="hr-HR" dirty="0"/>
          </a:p>
        </p:txBody>
      </p:sp>
      <p:pic>
        <p:nvPicPr>
          <p:cNvPr id="4" name="Slika 3" descr="r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4214818"/>
            <a:ext cx="1275678" cy="17859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484</TotalTime>
  <Words>418</Words>
  <Application>Microsoft Office PowerPoint</Application>
  <PresentationFormat>Prikaz na zaslonu (4:3)</PresentationFormat>
  <Paragraphs>100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28</vt:i4>
      </vt:variant>
    </vt:vector>
  </HeadingPairs>
  <TitlesOfParts>
    <vt:vector size="29" baseType="lpstr">
      <vt:lpstr>Gomilanje</vt:lpstr>
      <vt:lpstr>OŠ MOLVE roditeljski sastanak 1.-3.razred- 22.11.2011.godine</vt:lpstr>
      <vt:lpstr>ANKETIRANO UČENIKA</vt:lpstr>
      <vt:lpstr>TELEVIZIJA</vt:lpstr>
      <vt:lpstr>2. IMAŠ LI SVOJ VLASTITI TELEVIZOR?</vt:lpstr>
      <vt:lpstr>3. KOLIKO DNEVNO GLEDAŠ TELEVIZOR?</vt:lpstr>
      <vt:lpstr>4. ŠTO NAJČEŠĆE GLEDAŠ NA TV-U?</vt:lpstr>
      <vt:lpstr>5.KOJU VRSTU FILMOVA NAJVIŠE VOLIŠ?</vt:lpstr>
      <vt:lpstr>6.KAKO SE IZBORIŠ ZA GLEDANJE ŽELJENOG PROGRAMA?</vt:lpstr>
      <vt:lpstr>7. ZAŠTO GLEDAŠ TELEVIZOR?</vt:lpstr>
      <vt:lpstr>DALI TE KAŽNJAVAJU ZABRANOM GLEDANJA TELEVIZORA? </vt:lpstr>
      <vt:lpstr>RAČUNALA</vt:lpstr>
      <vt:lpstr>2. IMATE LI KOD KUĆE PRIKLJUČAK NA Internet?</vt:lpstr>
      <vt:lpstr>3. IMAŠ LI VLASTITO RAČUNALO</vt:lpstr>
      <vt:lpstr>4. DA LI TVOJE VLASTITO RAČUNALO IMA PRISTUP INTERNETU?</vt:lpstr>
      <vt:lpstr>5.OD KOLIKO GODINA SAMOSTALNO SE KORISTIŠ RAČUNALOM?</vt:lpstr>
      <vt:lpstr>6 KOLIKO VREMENA DNEVNO PROVODIŠ ZA RAČUNALOM?</vt:lpstr>
      <vt:lpstr>7. Kontroliraju li roditelji koliko vremena provodiš za računalom?</vt:lpstr>
      <vt:lpstr>8.Kontroliraju li roditelji sadržaje koje pratiš na Internetu?</vt:lpstr>
      <vt:lpstr>9. Sadržaji koji se najviše posjećuju na Internetu?</vt:lpstr>
      <vt:lpstr>10. Da li se prilikom odlaska na Internet susrećeš sa pornografskim sadržajima?</vt:lpstr>
      <vt:lpstr>MOBITELI</vt:lpstr>
      <vt:lpstr>2. Koliko imaš mobitela?</vt:lpstr>
      <vt:lpstr>3. Za što najviše koristiš mobitel?</vt:lpstr>
      <vt:lpstr>4. Da li nosiš mobitel u školu?</vt:lpstr>
      <vt:lpstr>Slajd 25</vt:lpstr>
      <vt:lpstr>7. Imaju li tvoji roditelji nadzor nad sadržajima poruka?</vt:lpstr>
      <vt:lpstr>OPĆI DIO</vt:lpstr>
      <vt:lpstr>Znaš li kome se možeš obratiti za pomoć u slučaju zlostavljanja putem Interneta?</vt:lpstr>
    </vt:vector>
  </TitlesOfParts>
  <Company>oš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 MOLVE</dc:title>
  <dc:creator>pedagog</dc:creator>
  <cp:lastModifiedBy>pedagog</cp:lastModifiedBy>
  <cp:revision>56</cp:revision>
  <dcterms:created xsi:type="dcterms:W3CDTF">2011-11-10T10:46:39Z</dcterms:created>
  <dcterms:modified xsi:type="dcterms:W3CDTF">2011-11-22T12:03:42Z</dcterms:modified>
</cp:coreProperties>
</file>