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explosion val="25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List1!$A$2:$A$4</c:f>
              <c:strCache>
                <c:ptCount val="3"/>
                <c:pt idx="0">
                  <c:v>IMAM SVOJ</c:v>
                </c:pt>
                <c:pt idx="1">
                  <c:v>NEMAM</c:v>
                </c:pt>
                <c:pt idx="2">
                  <c:v>DIJELIM TV S BRAĆOM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0.26529999999999998</c:v>
                </c:pt>
                <c:pt idx="1">
                  <c:v>0.43530000000000013</c:v>
                </c:pt>
                <c:pt idx="2">
                  <c:v>0.29930000000000012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0.44110000000000005</c:v>
                </c:pt>
                <c:pt idx="1">
                  <c:v>0.55880000000000007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0.15440000000000004</c:v>
                </c:pt>
                <c:pt idx="1">
                  <c:v>0.84550000000000003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List1!$A$2:$A$6</c:f>
              <c:strCache>
                <c:ptCount val="5"/>
                <c:pt idx="0">
                  <c:v>DO 30 MIN</c:v>
                </c:pt>
                <c:pt idx="1">
                  <c:v>DO 1 SAT</c:v>
                </c:pt>
                <c:pt idx="2">
                  <c:v>1-2 SATA</c:v>
                </c:pt>
                <c:pt idx="3">
                  <c:v>VIŠE OD 2 SATA</c:v>
                </c:pt>
                <c:pt idx="4">
                  <c:v>NE GLEDAM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0.10199999999999998</c:v>
                </c:pt>
                <c:pt idx="1">
                  <c:v>9.5200000000000007E-2</c:v>
                </c:pt>
                <c:pt idx="2">
                  <c:v>0.46250000000000002</c:v>
                </c:pt>
                <c:pt idx="3">
                  <c:v>0.3197000000000001</c:v>
                </c:pt>
                <c:pt idx="4">
                  <c:v>2.0400000000000001E-2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DOGOVOROM</c:v>
                </c:pt>
                <c:pt idx="1">
                  <c:v>SVAĐOM</c:v>
                </c:pt>
                <c:pt idx="2">
                  <c:v>POPUŠTANJEM</c:v>
                </c:pt>
                <c:pt idx="3">
                  <c:v>IMAM VLASTITI TV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0.42170000000000002</c:v>
                </c:pt>
                <c:pt idx="1">
                  <c:v>0.15640000000000007</c:v>
                </c:pt>
                <c:pt idx="2">
                  <c:v>0.15640000000000007</c:v>
                </c:pt>
                <c:pt idx="3">
                  <c:v>0.26529999999999998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NIKADA</c:v>
                </c:pt>
                <c:pt idx="1">
                  <c:v>ČESTO</c:v>
                </c:pt>
                <c:pt idx="2">
                  <c:v>PONEKAD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0.6666000000000003</c:v>
                </c:pt>
                <c:pt idx="1">
                  <c:v>3.4000000000000002E-2</c:v>
                </c:pt>
                <c:pt idx="2">
                  <c:v>0.29930000000000012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0.89749999999999996</c:v>
                </c:pt>
                <c:pt idx="1">
                  <c:v>0.10249999999999998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DO 1 SAT</c:v>
                </c:pt>
                <c:pt idx="1">
                  <c:v>1-2 SATA</c:v>
                </c:pt>
                <c:pt idx="2">
                  <c:v>2-4 SATA</c:v>
                </c:pt>
                <c:pt idx="3">
                  <c:v>VIŠE OD 4 SATA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0.48570000000000002</c:v>
                </c:pt>
                <c:pt idx="1">
                  <c:v>0.32850000000000013</c:v>
                </c:pt>
                <c:pt idx="2">
                  <c:v>0.1</c:v>
                </c:pt>
                <c:pt idx="3">
                  <c:v>8.5700000000000026E-2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PONEKAD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0.23280000000000001</c:v>
                </c:pt>
                <c:pt idx="1">
                  <c:v>0.40410000000000001</c:v>
                </c:pt>
                <c:pt idx="2">
                  <c:v>0.36360000000000003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List1!$A$2:$A$4</c:f>
              <c:strCache>
                <c:ptCount val="3"/>
                <c:pt idx="0">
                  <c:v>ČESTO</c:v>
                </c:pt>
                <c:pt idx="1">
                  <c:v>PONEKAD</c:v>
                </c:pt>
                <c:pt idx="2">
                  <c:v>NIKAD</c:v>
                </c:pt>
              </c:strCache>
            </c:strRef>
          </c:cat>
          <c:val>
            <c:numRef>
              <c:f>List1!$B$2:$B$4</c:f>
              <c:numCache>
                <c:formatCode>0.00%</c:formatCode>
                <c:ptCount val="3"/>
                <c:pt idx="0">
                  <c:v>0.1285</c:v>
                </c:pt>
                <c:pt idx="1">
                  <c:v>0.2571</c:v>
                </c:pt>
                <c:pt idx="2">
                  <c:v>0.61420000000000019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JEDAN</c:v>
                </c:pt>
                <c:pt idx="1">
                  <c:v>DVA</c:v>
                </c:pt>
                <c:pt idx="2">
                  <c:v>VIŠE OD 2</c:v>
                </c:pt>
                <c:pt idx="3">
                  <c:v>NEMAM MOBITEL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0.70060000000000022</c:v>
                </c:pt>
                <c:pt idx="1">
                  <c:v>0.12239999999999998</c:v>
                </c:pt>
                <c:pt idx="2">
                  <c:v>0.10199999999999998</c:v>
                </c:pt>
                <c:pt idx="3">
                  <c:v>7.4800000000000033E-2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DA8797-5565-468E-9801-10AE058216CD}" type="datetimeFigureOut">
              <a:rPr lang="sr-Latn-CS" smtClean="0"/>
              <a:pPr/>
              <a:t>21.11.2011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EF0489-77B6-4775-AC30-B33B5D1761B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mtClean="0"/>
              <a:t>OŠ </a:t>
            </a:r>
            <a:r>
              <a:rPr lang="hr-HR" smtClean="0"/>
              <a:t>MOLVE</a:t>
            </a:r>
            <a:br>
              <a:rPr lang="hr-HR" smtClean="0"/>
            </a:br>
            <a:r>
              <a:rPr lang="hr-HR" smtClean="0"/>
              <a:t>21.11.2011.GODINE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roditeljski sastanak</a:t>
            </a:r>
            <a:br>
              <a:rPr lang="hr-HR" dirty="0" smtClean="0"/>
            </a:br>
            <a:r>
              <a:rPr lang="hr-HR" dirty="0" smtClean="0"/>
              <a:t>5. ,6, i 8.razreda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ISTRAŽIVANJE:</a:t>
            </a:r>
          </a:p>
          <a:p>
            <a:r>
              <a:rPr lang="hr-HR" dirty="0" smtClean="0"/>
              <a:t>Važnost TV-a, mobitela i računala u tvojem životu</a:t>
            </a:r>
            <a:endParaRPr lang="hr-HR" dirty="0"/>
          </a:p>
        </p:txBody>
      </p:sp>
      <p:pic>
        <p:nvPicPr>
          <p:cNvPr id="1026" name="Picture 2" descr="OŠ Mol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285860"/>
            <a:ext cx="137318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DALI TE KAŽNJAVAJU ZABRANOM GLEDANJA TELEVIZORA? 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quarter" idx="1"/>
          </p:nvPr>
        </p:nvGraphicFramePr>
        <p:xfrm>
          <a:off x="500034" y="1571613"/>
          <a:ext cx="82296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RAČUNALA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BROJ RAČUNALA PO KUĆANSTVU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POSJEDUJE RAČUNALO: 140 (95.23%)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                         1.5 RAČUNALA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 POSJEDUJE: 7 (4.76%)</a:t>
            </a:r>
            <a:endParaRPr lang="hr-HR" dirty="0"/>
          </a:p>
        </p:txBody>
      </p:sp>
      <p:pic>
        <p:nvPicPr>
          <p:cNvPr id="4" name="Slika 3" descr="imagesCALFN2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643314"/>
            <a:ext cx="2066925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2. IMATE LI KOD KUĆE PRIKLJUČAK NA Internet?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DA)                              </a:t>
            </a:r>
            <a:r>
              <a:rPr lang="hr-HR" sz="3200" u="sng" dirty="0" smtClean="0">
                <a:solidFill>
                  <a:srgbClr val="FF0000"/>
                </a:solidFill>
              </a:rPr>
              <a:t>72.78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NE)                                </a:t>
            </a:r>
            <a:r>
              <a:rPr lang="hr-HR" sz="3600" u="sng" dirty="0" smtClean="0">
                <a:solidFill>
                  <a:srgbClr val="FF0000"/>
                </a:solidFill>
              </a:rPr>
              <a:t>22.44%</a:t>
            </a:r>
            <a:endParaRPr lang="hr-HR" sz="36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3. IMAŠ LI VLASTITO RAČUNALO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DA)                      </a:t>
            </a:r>
            <a:r>
              <a:rPr lang="hr-HR" sz="4000" dirty="0" smtClean="0">
                <a:solidFill>
                  <a:srgbClr val="FF0000"/>
                </a:solidFill>
              </a:rPr>
              <a:t>27.85%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NE)                      </a:t>
            </a:r>
            <a:r>
              <a:rPr lang="hr-HR" sz="4000" dirty="0" smtClean="0">
                <a:solidFill>
                  <a:srgbClr val="FF0000"/>
                </a:solidFill>
              </a:rPr>
              <a:t>72.14%</a:t>
            </a:r>
            <a:endParaRPr lang="hr-H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smtClean="0">
                <a:latin typeface="+mn-lt"/>
              </a:rPr>
              <a:t>4. DA LI TVOJE VLASTITO RAČUNALO IMA PRISTUP INTERNETU?</a:t>
            </a:r>
            <a:endParaRPr lang="hr-HR" i="1" dirty="0">
              <a:latin typeface="+mn-lt"/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5.OD KOLIKO GODINA SAMOSTALNO SE KORISTIŠ RAČUNALOM?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>
                <a:solidFill>
                  <a:srgbClr val="FF0000"/>
                </a:solidFill>
              </a:rPr>
              <a:t>OD 7 godina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 KORISTIM SE) </a:t>
            </a:r>
          </a:p>
          <a:p>
            <a:pPr>
              <a:buNone/>
            </a:pPr>
            <a:r>
              <a:rPr lang="hr-HR" dirty="0" smtClean="0"/>
              <a:t>                                 </a:t>
            </a:r>
            <a:r>
              <a:rPr lang="hr-HR" dirty="0" smtClean="0">
                <a:solidFill>
                  <a:srgbClr val="FF0000"/>
                </a:solidFill>
              </a:rPr>
              <a:t>6 (4.08%)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6 KOLIKO VREMENA DNEVNO PROVODIŠ ZA RAČUNALOM?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7. Kontroliraju li roditelji koliko vremena provodiš za računalom?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8.Kontroliraju li roditelji sadržaje koje pratiš na Internetu?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hr-HR" dirty="0" smtClean="0"/>
              <a:t>NE                    </a:t>
            </a:r>
            <a:r>
              <a:rPr lang="hr-HR" dirty="0" smtClean="0">
                <a:solidFill>
                  <a:srgbClr val="FF0000"/>
                </a:solidFill>
              </a:rPr>
              <a:t>82.14%</a:t>
            </a:r>
          </a:p>
          <a:p>
            <a:pPr marL="514350" indent="-514350">
              <a:buAutoNum type="alphaLcParenR"/>
            </a:pP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DA                    </a:t>
            </a:r>
            <a:r>
              <a:rPr lang="hr-HR" dirty="0" smtClean="0">
                <a:solidFill>
                  <a:srgbClr val="FF0000"/>
                </a:solidFill>
              </a:rPr>
              <a:t>17.85%</a:t>
            </a:r>
          </a:p>
          <a:p>
            <a:pPr marL="514350" indent="-514350">
              <a:buNone/>
            </a:pPr>
            <a:r>
              <a:rPr lang="hr-HR" dirty="0" smtClean="0"/>
              <a:t>-     pregled ‘’povijesti’’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pitaju što radim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gledaju što radi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9. Sadržaji koji se najviše posjećuju na Internetu?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err="1" smtClean="0"/>
              <a:t>Facebook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Igrice</a:t>
            </a:r>
          </a:p>
          <a:p>
            <a:pPr>
              <a:buFontTx/>
              <a:buChar char="-"/>
            </a:pPr>
            <a:r>
              <a:rPr lang="hr-HR" dirty="0" smtClean="0"/>
              <a:t>Pjesme</a:t>
            </a:r>
          </a:p>
          <a:p>
            <a:pPr>
              <a:buFontTx/>
              <a:buChar char="-"/>
            </a:pPr>
            <a:r>
              <a:rPr lang="hr-HR" dirty="0" err="1" smtClean="0"/>
              <a:t>Youtube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 smtClean="0"/>
              <a:t>Twiter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Sadržaje za školu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ANKETIRANO UČENIKA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UKUPNO ŠKOLA:                </a:t>
            </a:r>
            <a:r>
              <a:rPr lang="hr-HR" sz="3600" dirty="0" smtClean="0">
                <a:solidFill>
                  <a:srgbClr val="FF0000"/>
                </a:solidFill>
              </a:rPr>
              <a:t>155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UKUPNO ANKETIRANO:    </a:t>
            </a:r>
            <a:r>
              <a:rPr lang="hr-HR" sz="3600" dirty="0" smtClean="0">
                <a:solidFill>
                  <a:srgbClr val="FF0000"/>
                </a:solidFill>
              </a:rPr>
              <a:t>147</a:t>
            </a:r>
            <a:endParaRPr lang="hr-HR" sz="3600" dirty="0">
              <a:solidFill>
                <a:srgbClr val="FF0000"/>
              </a:solidFill>
            </a:endParaRPr>
          </a:p>
        </p:txBody>
      </p:sp>
      <p:pic>
        <p:nvPicPr>
          <p:cNvPr id="4" name="Slika 3" descr="imagesCAR7PAU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087" y="2143116"/>
            <a:ext cx="1706149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10. Da li se prilikom odlaska na Internet susrećeš sa pornografskim sadržajima?</a:t>
            </a:r>
            <a:endParaRPr lang="hr-HR" sz="36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MOBITELI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BROJ MOBITELA PO KUĆANSTVU:</a:t>
            </a:r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sz="8800" b="1" dirty="0" smtClean="0">
                <a:solidFill>
                  <a:srgbClr val="FF0000"/>
                </a:solidFill>
              </a:rPr>
              <a:t>5.45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Koliko imaš mobitela?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3. Za što najviše koristiš mobitel?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SMS/MMS                      22.21%</a:t>
            </a:r>
          </a:p>
          <a:p>
            <a:pPr>
              <a:buFontTx/>
              <a:buChar char="-"/>
            </a:pPr>
            <a:r>
              <a:rPr lang="hr-HR" dirty="0" smtClean="0"/>
              <a:t>RAZGOVORI                    34.01%</a:t>
            </a:r>
          </a:p>
          <a:p>
            <a:pPr>
              <a:buFontTx/>
              <a:buChar char="-"/>
            </a:pPr>
            <a:r>
              <a:rPr lang="hr-HR" dirty="0" smtClean="0"/>
              <a:t>SLUŠANJE GLAZBE         59.86%</a:t>
            </a:r>
          </a:p>
          <a:p>
            <a:pPr>
              <a:buFontTx/>
              <a:buChar char="-"/>
            </a:pPr>
            <a:r>
              <a:rPr lang="hr-HR" dirty="0" smtClean="0"/>
              <a:t>FOTOGRAFIRANJE          36.73%</a:t>
            </a:r>
          </a:p>
          <a:p>
            <a:pPr>
              <a:buFontTx/>
              <a:buChar char="-"/>
            </a:pPr>
            <a:r>
              <a:rPr lang="hr-HR" dirty="0" smtClean="0"/>
              <a:t>IGRICE                              19.04%</a:t>
            </a:r>
          </a:p>
          <a:p>
            <a:pPr>
              <a:buFontTx/>
              <a:buChar char="-"/>
            </a:pPr>
            <a:r>
              <a:rPr lang="hr-HR" dirty="0" smtClean="0"/>
              <a:t>DA SE PRAVIM VAŽAN     4.08%</a:t>
            </a:r>
          </a:p>
          <a:p>
            <a:pPr>
              <a:buFontTx/>
              <a:buChar char="-"/>
            </a:pPr>
            <a:r>
              <a:rPr lang="hr-HR" dirty="0" smtClean="0"/>
              <a:t>Internet                            31.29%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Da li nosiš mobitel u školu?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Koliko novaca mjesečno trošiš na mobitel?</a:t>
            </a:r>
          </a:p>
          <a:p>
            <a:pPr>
              <a:buNone/>
            </a:pPr>
            <a:r>
              <a:rPr lang="hr-HR" dirty="0" smtClean="0"/>
              <a:t>                                   40  kn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Koliko vremena koristiš mobitel na dan?</a:t>
            </a:r>
          </a:p>
          <a:p>
            <a:pPr>
              <a:buNone/>
            </a:pPr>
            <a:r>
              <a:rPr lang="hr-HR" dirty="0" smtClean="0"/>
              <a:t>                                   1 sat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7. Imaju li tvoji roditelji nadzor nad sadržajima poruka?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OPĆI DIO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Da li si tijekom druženja i komunikacije putem Interneta i mobitela doživio neugodnosti?</a:t>
            </a:r>
          </a:p>
          <a:p>
            <a:pPr marL="514350" indent="-514350">
              <a:buNone/>
            </a:pPr>
            <a:r>
              <a:rPr lang="hr-HR" dirty="0" smtClean="0"/>
              <a:t>NISAM)   92.14%                           </a:t>
            </a:r>
          </a:p>
          <a:p>
            <a:pPr marL="514350" indent="-514350">
              <a:buNone/>
            </a:pPr>
            <a:r>
              <a:rPr lang="hr-HR" dirty="0" smtClean="0"/>
              <a:t>JESAM)      7.85%</a:t>
            </a:r>
          </a:p>
          <a:p>
            <a:pPr marL="514350" indent="-514350">
              <a:buNone/>
            </a:pPr>
            <a:r>
              <a:rPr lang="hr-HR" dirty="0" smtClean="0"/>
              <a:t>-prijetnje </a:t>
            </a:r>
          </a:p>
          <a:p>
            <a:pPr marL="514350" indent="-514350">
              <a:buNone/>
            </a:pPr>
            <a:r>
              <a:rPr lang="hr-HR" dirty="0" smtClean="0"/>
              <a:t>-prostote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slučaju da si doživio neugodnosti kome si se obratio za pomoć?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Roditeljima</a:t>
            </a:r>
          </a:p>
          <a:p>
            <a:pPr>
              <a:buFontTx/>
              <a:buChar char="-"/>
            </a:pPr>
            <a:r>
              <a:rPr lang="hr-HR" dirty="0" smtClean="0"/>
              <a:t>Prijateljima</a:t>
            </a:r>
          </a:p>
          <a:p>
            <a:pPr>
              <a:buFontTx/>
              <a:buChar char="-"/>
            </a:pPr>
            <a:r>
              <a:rPr lang="hr-HR" dirty="0" smtClean="0"/>
              <a:t>Sestri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Znaš li kome se možeš obratiti za pomoć u slučaju zlostavljanja putem Interneta?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hr-HR" dirty="0" smtClean="0"/>
              <a:t>NE           40.00%</a:t>
            </a:r>
          </a:p>
          <a:p>
            <a:pPr marL="514350" indent="-514350">
              <a:buAutoNum type="alphaLcParenR"/>
            </a:pP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DA           60.00%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Roditelji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Policija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Plavi telefon</a:t>
            </a:r>
          </a:p>
          <a:p>
            <a:pPr marL="514350" indent="-514350">
              <a:buFontTx/>
              <a:buChar char="-"/>
            </a:pPr>
            <a:r>
              <a:rPr lang="hr-HR" dirty="0" smtClean="0"/>
              <a:t>Razrednik/učitelj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TELEVIZIJA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BROJ TV UREĐAJA PO KUĆANSTVIMA </a:t>
            </a:r>
            <a:endParaRPr lang="hr-HR" dirty="0"/>
          </a:p>
          <a:p>
            <a:pPr>
              <a:buNone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KOLIKO TV APARATA IMATE KOD KUĆE?</a:t>
            </a:r>
          </a:p>
          <a:p>
            <a:pPr marL="514350" indent="-514350">
              <a:buNone/>
            </a:pPr>
            <a:endParaRPr lang="hr-HR" dirty="0"/>
          </a:p>
          <a:p>
            <a:pPr marL="514350" indent="-514350" algn="ctr">
              <a:buNone/>
            </a:pPr>
            <a:r>
              <a:rPr lang="hr-HR" sz="3200" b="1" dirty="0" smtClean="0">
                <a:solidFill>
                  <a:srgbClr val="FF0000"/>
                </a:solidFill>
              </a:rPr>
              <a:t>___2.87___</a:t>
            </a:r>
            <a:endParaRPr lang="hr-HR" sz="3200" b="1" dirty="0">
              <a:solidFill>
                <a:srgbClr val="FF0000"/>
              </a:solidFill>
            </a:endParaRPr>
          </a:p>
        </p:txBody>
      </p:sp>
      <p:pic>
        <p:nvPicPr>
          <p:cNvPr id="4" name="Slika 3" descr="untitl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4000504"/>
            <a:ext cx="2047619" cy="2238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2. IMAŠ LI SVOJ VLASTITI TELEVIZOR?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3. KOLIKO DNEVNO GLEDAŠ TELEVIZOR?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4. ŠTO NAJČEŠĆE GLEDAŠ NA TV-U?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Filmove (75%)</a:t>
            </a:r>
          </a:p>
          <a:p>
            <a:pPr marL="514350" indent="-514350">
              <a:buAutoNum type="arabicPeriod"/>
            </a:pPr>
            <a:r>
              <a:rPr lang="hr-HR" dirty="0" smtClean="0"/>
              <a:t>Serije (43.53%)</a:t>
            </a:r>
          </a:p>
          <a:p>
            <a:pPr marL="514350" indent="-514350">
              <a:buAutoNum type="arabicPeriod"/>
            </a:pPr>
            <a:r>
              <a:rPr lang="hr-HR" dirty="0" smtClean="0"/>
              <a:t>Zabavne emisije (26.53%)</a:t>
            </a:r>
          </a:p>
          <a:p>
            <a:pPr marL="514350" indent="-514350">
              <a:buAutoNum type="arabicPeriod"/>
            </a:pPr>
            <a:r>
              <a:rPr lang="hr-HR" dirty="0" smtClean="0"/>
              <a:t>Sport (21%)</a:t>
            </a:r>
          </a:p>
          <a:p>
            <a:pPr marL="514350" indent="-514350">
              <a:buAutoNum type="arabicPeriod"/>
            </a:pPr>
            <a:r>
              <a:rPr lang="hr-HR" dirty="0" smtClean="0"/>
              <a:t>Informativni program (7.48)</a:t>
            </a:r>
          </a:p>
          <a:p>
            <a:pPr marL="514350" indent="-514350">
              <a:buAutoNum type="arabicPeriod"/>
            </a:pPr>
            <a:endParaRPr lang="hr-HR" dirty="0"/>
          </a:p>
        </p:txBody>
      </p:sp>
      <p:pic>
        <p:nvPicPr>
          <p:cNvPr id="4" name="Slika 3" descr="u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357694"/>
            <a:ext cx="2666667" cy="12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5.KOJU VRSTU FILMOVA NAJVIŠE VOLIŠ?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Komediju – 54%</a:t>
            </a:r>
          </a:p>
          <a:p>
            <a:pPr marL="514350" indent="-514350">
              <a:buAutoNum type="arabicPeriod"/>
            </a:pPr>
            <a:r>
              <a:rPr lang="hr-HR" dirty="0" smtClean="0"/>
              <a:t>Akcijski film- 48.29%</a:t>
            </a:r>
          </a:p>
          <a:p>
            <a:pPr marL="514350" indent="-514350">
              <a:buAutoNum type="arabicPeriod"/>
            </a:pPr>
            <a:r>
              <a:rPr lang="hr-HR" dirty="0" err="1" smtClean="0"/>
              <a:t>Horor</a:t>
            </a:r>
            <a:r>
              <a:rPr lang="hr-HR" dirty="0" smtClean="0"/>
              <a:t>- 40%</a:t>
            </a:r>
          </a:p>
          <a:p>
            <a:pPr marL="514350" indent="-514350">
              <a:buAutoNum type="arabicPeriod"/>
            </a:pPr>
            <a:r>
              <a:rPr lang="hr-HR" dirty="0" smtClean="0"/>
              <a:t>Crtani film- 15%</a:t>
            </a:r>
          </a:p>
          <a:p>
            <a:pPr marL="514350" indent="-514350">
              <a:buAutoNum type="arabicPeriod"/>
            </a:pPr>
            <a:r>
              <a:rPr lang="hr-HR" dirty="0" smtClean="0"/>
              <a:t>Dokumentarni film- 13.6%</a:t>
            </a:r>
            <a:endParaRPr lang="hr-HR" dirty="0"/>
          </a:p>
        </p:txBody>
      </p:sp>
      <p:pic>
        <p:nvPicPr>
          <p:cNvPr id="4" name="Slika 3" descr="imagesCAJYHT4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4714884"/>
            <a:ext cx="5715000" cy="695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6.KAKO SE IZBORIŠ ZA GLEDANJE ŽELJENOG PROGRAMA?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7. ZAŠTO GLEDAŠ TELEVIZOR?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DA MI PROĐE VRIJEME:      28.57%</a:t>
            </a:r>
          </a:p>
          <a:p>
            <a:pPr>
              <a:buNone/>
            </a:pPr>
            <a:r>
              <a:rPr lang="hr-HR" dirty="0" smtClean="0"/>
              <a:t>DA NEŠTO NAUČIM:            16.32%</a:t>
            </a:r>
          </a:p>
          <a:p>
            <a:pPr>
              <a:buNone/>
            </a:pPr>
            <a:r>
              <a:rPr lang="hr-HR" dirty="0" smtClean="0"/>
              <a:t>DA SE ZABAVIM:                   52.38%</a:t>
            </a:r>
          </a:p>
          <a:p>
            <a:pPr>
              <a:buNone/>
            </a:pPr>
            <a:r>
              <a:rPr lang="hr-HR" dirty="0" smtClean="0"/>
              <a:t>NE GLEDAM TELEVIZOR:      7.72%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587</TotalTime>
  <Words>478</Words>
  <Application>Microsoft Office PowerPoint</Application>
  <PresentationFormat>Prikaz na zaslonu (4:3)</PresentationFormat>
  <Paragraphs>124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0" baseType="lpstr">
      <vt:lpstr>Oriel</vt:lpstr>
      <vt:lpstr>OŠ MOLVE 21.11.2011.GODINE roditeljski sastanak 5. ,6, i 8.razreda</vt:lpstr>
      <vt:lpstr>ANKETIRANO UČENIKA</vt:lpstr>
      <vt:lpstr>TELEVIZIJA</vt:lpstr>
      <vt:lpstr>2. IMAŠ LI SVOJ VLASTITI TELEVIZOR?</vt:lpstr>
      <vt:lpstr>3. KOLIKO DNEVNO GLEDAŠ TELEVIZOR?</vt:lpstr>
      <vt:lpstr>4. ŠTO NAJČEŠĆE GLEDAŠ NA TV-U?</vt:lpstr>
      <vt:lpstr>5.KOJU VRSTU FILMOVA NAJVIŠE VOLIŠ?</vt:lpstr>
      <vt:lpstr>6.KAKO SE IZBORIŠ ZA GLEDANJE ŽELJENOG PROGRAMA?</vt:lpstr>
      <vt:lpstr>7. ZAŠTO GLEDAŠ TELEVIZOR?</vt:lpstr>
      <vt:lpstr>DALI TE KAŽNJAVAJU ZABRANOM GLEDANJA TELEVIZORA? </vt:lpstr>
      <vt:lpstr>RAČUNALA</vt:lpstr>
      <vt:lpstr>2. IMATE LI KOD KUĆE PRIKLJUČAK NA Internet?</vt:lpstr>
      <vt:lpstr>3. IMAŠ LI VLASTITO RAČUNALO</vt:lpstr>
      <vt:lpstr>4. DA LI TVOJE VLASTITO RAČUNALO IMA PRISTUP INTERNETU?</vt:lpstr>
      <vt:lpstr>5.OD KOLIKO GODINA SAMOSTALNO SE KORISTIŠ RAČUNALOM?</vt:lpstr>
      <vt:lpstr>6 KOLIKO VREMENA DNEVNO PROVODIŠ ZA RAČUNALOM?</vt:lpstr>
      <vt:lpstr>7. Kontroliraju li roditelji koliko vremena provodiš za računalom?</vt:lpstr>
      <vt:lpstr>8.Kontroliraju li roditelji sadržaje koje pratiš na Internetu?</vt:lpstr>
      <vt:lpstr>9. Sadržaji koji se najviše posjećuju na Internetu?</vt:lpstr>
      <vt:lpstr>10. Da li se prilikom odlaska na Internet susrećeš sa pornografskim sadržajima?</vt:lpstr>
      <vt:lpstr>MOBITELI</vt:lpstr>
      <vt:lpstr>2. Koliko imaš mobitela?</vt:lpstr>
      <vt:lpstr>3. Za što najviše koristiš mobitel?</vt:lpstr>
      <vt:lpstr>4. Da li nosiš mobitel u školu?</vt:lpstr>
      <vt:lpstr>Slajd 25</vt:lpstr>
      <vt:lpstr>7. Imaju li tvoji roditelji nadzor nad sadržajima poruka?</vt:lpstr>
      <vt:lpstr>OPĆI DIO</vt:lpstr>
      <vt:lpstr>U slučaju da si doživio neugodnosti kome si se obratio za pomoć?</vt:lpstr>
      <vt:lpstr>Znaš li kome se možeš obratiti za pomoć u slučaju zlostavljanja putem Interneta?</vt:lpstr>
    </vt:vector>
  </TitlesOfParts>
  <Company>oš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 MOLVE</dc:title>
  <dc:creator>pedagog</dc:creator>
  <cp:lastModifiedBy>pedagog</cp:lastModifiedBy>
  <cp:revision>65</cp:revision>
  <dcterms:created xsi:type="dcterms:W3CDTF">2011-11-10T10:46:39Z</dcterms:created>
  <dcterms:modified xsi:type="dcterms:W3CDTF">2011-11-21T16:51:33Z</dcterms:modified>
</cp:coreProperties>
</file>